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tags/tag1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36"/>
  </p:notesMasterIdLst>
  <p:sldIdLst>
    <p:sldId id="257" r:id="rId3"/>
    <p:sldId id="264" r:id="rId4"/>
    <p:sldId id="256" r:id="rId5"/>
    <p:sldId id="304" r:id="rId6"/>
    <p:sldId id="305" r:id="rId7"/>
    <p:sldId id="306" r:id="rId8"/>
    <p:sldId id="307" r:id="rId9"/>
    <p:sldId id="293" r:id="rId10"/>
    <p:sldId id="294" r:id="rId11"/>
    <p:sldId id="296" r:id="rId12"/>
    <p:sldId id="295" r:id="rId13"/>
    <p:sldId id="285" r:id="rId14"/>
    <p:sldId id="300" r:id="rId15"/>
    <p:sldId id="298" r:id="rId16"/>
    <p:sldId id="299" r:id="rId17"/>
    <p:sldId id="325" r:id="rId18"/>
    <p:sldId id="301" r:id="rId19"/>
    <p:sldId id="302" r:id="rId20"/>
    <p:sldId id="303" r:id="rId21"/>
    <p:sldId id="324" r:id="rId22"/>
    <p:sldId id="297" r:id="rId23"/>
    <p:sldId id="286" r:id="rId24"/>
    <p:sldId id="322" r:id="rId25"/>
    <p:sldId id="321" r:id="rId26"/>
    <p:sldId id="316" r:id="rId27"/>
    <p:sldId id="317" r:id="rId28"/>
    <p:sldId id="318" r:id="rId29"/>
    <p:sldId id="319" r:id="rId30"/>
    <p:sldId id="287" r:id="rId31"/>
    <p:sldId id="323" r:id="rId32"/>
    <p:sldId id="278" r:id="rId33"/>
    <p:sldId id="260" r:id="rId34"/>
    <p:sldId id="288" r:id="rId35"/>
  </p:sldIdLst>
  <p:sldSz cx="12192000" cy="6858000"/>
  <p:notesSz cx="6858000" cy="9144000"/>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宋 美善" initials="宋" lastIdx="3" clrIdx="0">
    <p:extLst>
      <p:ext uri="{19B8F6BF-5375-455C-9EA6-DF929625EA0E}">
        <p15:presenceInfo xmlns:p15="http://schemas.microsoft.com/office/powerpoint/2012/main" userId="31f5546d00b3e9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7767"/>
    <a:srgbClr val="6F2923"/>
    <a:srgbClr val="C3CFC6"/>
    <a:srgbClr val="B8C8BC"/>
    <a:srgbClr val="859B8B"/>
    <a:srgbClr val="B1BFB4"/>
    <a:srgbClr val="A5B5A9"/>
    <a:srgbClr val="F3F3F3"/>
    <a:srgbClr val="E7E3DB"/>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4660"/>
  </p:normalViewPr>
  <p:slideViewPr>
    <p:cSldViewPr snapToGrid="0">
      <p:cViewPr varScale="1">
        <p:scale>
          <a:sx n="95" d="100"/>
          <a:sy n="95" d="100"/>
        </p:scale>
        <p:origin x="84" y="172"/>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75" d="100"/>
          <a:sy n="75" d="100"/>
        </p:scale>
        <p:origin x="2648"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6.5156789062241288E-2"/>
          <c:y val="3.3140561385452912E-3"/>
          <c:w val="0.93484321093775868"/>
          <c:h val="0.84345599168302388"/>
        </c:manualLayout>
      </c:layout>
      <c:ofPieChart>
        <c:ofPieType val="pie"/>
        <c:varyColors val="1"/>
        <c:ser>
          <c:idx val="0"/>
          <c:order val="0"/>
          <c:tx>
            <c:strRef>
              <c:f>Sheet1!$B$1</c:f>
              <c:strCache>
                <c:ptCount val="1"/>
                <c:pt idx="0">
                  <c:v>销售额</c:v>
                </c:pt>
              </c:strCache>
            </c:strRef>
          </c:tx>
          <c:dPt>
            <c:idx val="0"/>
            <c:bubble3D val="0"/>
            <c:spPr>
              <a:solidFill>
                <a:schemeClr val="accent3">
                  <a:shade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E3C-48A8-8933-DEDC51FFEA8B}"/>
              </c:ext>
            </c:extLst>
          </c:dPt>
          <c:dPt>
            <c:idx val="1"/>
            <c:bubble3D val="0"/>
            <c:spPr>
              <a:solidFill>
                <a:schemeClr val="accent3">
                  <a:shade val="8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CE3C-48A8-8933-DEDC51FFEA8B}"/>
              </c:ext>
            </c:extLst>
          </c:dPt>
          <c:dPt>
            <c:idx val="2"/>
            <c:bubble3D val="0"/>
            <c:spPr>
              <a:solidFill>
                <a:schemeClr val="accent3">
                  <a:tint val="8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E3C-48A8-8933-DEDC51FFEA8B}"/>
              </c:ext>
            </c:extLst>
          </c:dPt>
          <c:dPt>
            <c:idx val="3"/>
            <c:bubble3D val="0"/>
            <c:spPr>
              <a:solidFill>
                <a:schemeClr val="accent3">
                  <a:tint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CE3C-48A8-8933-DEDC51FFEA8B}"/>
              </c:ext>
            </c:extLst>
          </c:dPt>
          <c:dPt>
            <c:idx val="4"/>
            <c:bubble3D val="0"/>
            <c:spPr>
              <a:solidFill>
                <a:schemeClr val="accent3">
                  <a:tint val="3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E3C-48A8-8933-DEDC51FFEA8B}"/>
              </c:ext>
            </c:extLst>
          </c:dPt>
          <c:dLbls>
            <c:dLbl>
              <c:idx val="0"/>
              <c:tx>
                <c:rich>
                  <a:bodyPr/>
                  <a:lstStyle/>
                  <a:p>
                    <a:fld id="{A019F833-8589-4981-9256-04F3F3BD39D0}" type="VALUE">
                      <a:rPr lang="en-US" altLang="zh-CN" smtClean="0"/>
                      <a:pPr/>
                      <a:t>[值]</a:t>
                    </a:fld>
                    <a:endParaRPr lang="zh-CN" altLang="en-US"/>
                  </a:p>
                </c:rich>
              </c:tx>
              <c:dLblPos val="inEnd"/>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E3C-48A8-8933-DEDC51FFEA8B}"/>
                </c:ext>
              </c:extLst>
            </c:dLbl>
            <c:dLbl>
              <c:idx val="1"/>
              <c:layout>
                <c:manualLayout>
                  <c:x val="-0.10932659331692951"/>
                  <c:y val="5.0088430263585402E-3"/>
                </c:manualLayout>
              </c:layout>
              <c:tx>
                <c:rich>
                  <a:bodyPr/>
                  <a:lstStyle/>
                  <a:p>
                    <a:fld id="{60B21172-56F3-4FE3-BCFA-73195339ACA7}" type="VALUE">
                      <a:rPr lang="en-US" altLang="zh-CN" smtClean="0"/>
                      <a:pPr/>
                      <a:t>[值]</a:t>
                    </a:fld>
                    <a:endParaRPr lang="zh-CN" alt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E3C-48A8-8933-DEDC51FFEA8B}"/>
                </c:ext>
              </c:extLst>
            </c:dLbl>
            <c:dLbl>
              <c:idx val="2"/>
              <c:layout>
                <c:manualLayout>
                  <c:x val="9.9368874747522581E-2"/>
                  <c:y val="-6.5804955525139527E-2"/>
                </c:manualLayout>
              </c:layout>
              <c:tx>
                <c:rich>
                  <a:bodyPr/>
                  <a:lstStyle/>
                  <a:p>
                    <a:fld id="{5A397E55-60E3-4E82-80D3-B8B3DC280539}" type="VALUE">
                      <a:rPr lang="en-US" altLang="zh-CN" smtClean="0"/>
                      <a:pPr/>
                      <a:t>[值]</a:t>
                    </a:fld>
                    <a:endParaRPr lang="zh-CN" alt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E3C-48A8-8933-DEDC51FFEA8B}"/>
                </c:ext>
              </c:extLst>
            </c:dLbl>
            <c:dLbl>
              <c:idx val="3"/>
              <c:layout>
                <c:manualLayout>
                  <c:x val="-5.3533408977905726E-2"/>
                  <c:y val="5.5372683698007095E-2"/>
                </c:manualLayout>
              </c:layout>
              <c:tx>
                <c:rich>
                  <a:bodyPr/>
                  <a:lstStyle/>
                  <a:p>
                    <a:fld id="{AE3D6AD5-8DBF-4E42-AD93-36F31538FB48}" type="VALUE">
                      <a:rPr lang="en-US" altLang="zh-CN" smtClean="0"/>
                      <a:pPr/>
                      <a:t>[值]</a:t>
                    </a:fld>
                    <a:endParaRPr lang="zh-CN" alt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E3C-48A8-8933-DEDC51FFEA8B}"/>
                </c:ext>
              </c:extLst>
            </c:dLbl>
            <c:dLbl>
              <c:idx val="4"/>
              <c:delete val="1"/>
              <c:extLst>
                <c:ext xmlns:c15="http://schemas.microsoft.com/office/drawing/2012/chart" uri="{CE6537A1-D6FC-4f65-9D91-7224C49458BB}"/>
                <c:ext xmlns:c16="http://schemas.microsoft.com/office/drawing/2014/chart" uri="{C3380CC4-5D6E-409C-BE32-E72D297353CC}">
                  <c16:uniqueId val="{00000003-CE3C-48A8-8933-DEDC51FFEA8B}"/>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正常数据</c:v>
                </c:pt>
                <c:pt idx="1">
                  <c:v>重复数据</c:v>
                </c:pt>
                <c:pt idx="2">
                  <c:v>好树</c:v>
                </c:pt>
                <c:pt idx="3">
                  <c:v>病树</c:v>
                </c:pt>
              </c:strCache>
            </c:strRef>
          </c:cat>
          <c:val>
            <c:numRef>
              <c:f>Sheet1!$B$2:$B$5</c:f>
              <c:numCache>
                <c:formatCode>General</c:formatCode>
                <c:ptCount val="4"/>
                <c:pt idx="0">
                  <c:v>4819</c:v>
                </c:pt>
                <c:pt idx="1">
                  <c:v>20</c:v>
                </c:pt>
                <c:pt idx="2">
                  <c:v>16</c:v>
                </c:pt>
                <c:pt idx="3">
                  <c:v>4</c:v>
                </c:pt>
              </c:numCache>
            </c:numRef>
          </c:val>
          <c:extLst>
            <c:ext xmlns:c16="http://schemas.microsoft.com/office/drawing/2014/chart" uri="{C3380CC4-5D6E-409C-BE32-E72D297353CC}">
              <c16:uniqueId val="{00000000-CE3C-48A8-8933-DEDC51FFEA8B}"/>
            </c:ext>
          </c:extLst>
        </c:ser>
        <c:dLbls>
          <c:dLblPos val="inEnd"/>
          <c:showLegendKey val="0"/>
          <c:showVal val="0"/>
          <c:showCatName val="0"/>
          <c:showSerName val="0"/>
          <c:showPercent val="1"/>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系列 1</c:v>
                </c:pt>
              </c:strCache>
            </c:strRef>
          </c:tx>
          <c:spPr>
            <a:solidFill>
              <a:srgbClr val="B8C8BC"/>
            </a:solidFill>
            <a:ln>
              <a:noFill/>
            </a:ln>
            <a:effectLst/>
          </c:spPr>
          <c:cat>
            <c:strRef>
              <c:f>Sheet1!$A$2:$A$7</c:f>
              <c:strCache>
                <c:ptCount val="6"/>
                <c:pt idx="0">
                  <c:v>no comp</c:v>
                </c:pt>
                <c:pt idx="1">
                  <c:v>comp1</c:v>
                </c:pt>
                <c:pt idx="2">
                  <c:v>comp2</c:v>
                </c:pt>
                <c:pt idx="3">
                  <c:v>comp3</c:v>
                </c:pt>
                <c:pt idx="4">
                  <c:v>comp4</c:v>
                </c:pt>
                <c:pt idx="5">
                  <c:v>comp5</c:v>
                </c:pt>
              </c:strCache>
            </c:strRef>
          </c:cat>
          <c:val>
            <c:numRef>
              <c:f>Sheet1!$B$2:$B$7</c:f>
              <c:numCache>
                <c:formatCode>General</c:formatCode>
                <c:ptCount val="6"/>
                <c:pt idx="0">
                  <c:v>100</c:v>
                </c:pt>
                <c:pt idx="1">
                  <c:v>100</c:v>
                </c:pt>
                <c:pt idx="2">
                  <c:v>100</c:v>
                </c:pt>
                <c:pt idx="3">
                  <c:v>100</c:v>
                </c:pt>
                <c:pt idx="4">
                  <c:v>100</c:v>
                </c:pt>
                <c:pt idx="5">
                  <c:v>100</c:v>
                </c:pt>
              </c:numCache>
            </c:numRef>
          </c:val>
          <c:extLst>
            <c:ext xmlns:c16="http://schemas.microsoft.com/office/drawing/2014/chart" uri="{C3380CC4-5D6E-409C-BE32-E72D297353CC}">
              <c16:uniqueId val="{00000000-0B00-4F4F-974D-7C24659573A7}"/>
            </c:ext>
          </c:extLst>
        </c:ser>
        <c:ser>
          <c:idx val="1"/>
          <c:order val="1"/>
          <c:tx>
            <c:strRef>
              <c:f>Sheet1!$C$1</c:f>
              <c:strCache>
                <c:ptCount val="1"/>
                <c:pt idx="0">
                  <c:v>系列 2</c:v>
                </c:pt>
              </c:strCache>
            </c:strRef>
          </c:tx>
          <c:spPr>
            <a:solidFill>
              <a:srgbClr val="617767"/>
            </a:solidFill>
            <a:ln>
              <a:noFill/>
            </a:ln>
            <a:effectLst/>
          </c:spPr>
          <c:dLbls>
            <c:dLbl>
              <c:idx val="1"/>
              <c:layout>
                <c:manualLayout>
                  <c:x val="4.8845374546730845E-2"/>
                  <c:y val="-0.1365367028279364"/>
                </c:manualLayout>
              </c:layout>
              <c:tx>
                <c:rich>
                  <a:bodyPr rot="0" spcFirstLastPara="1" vertOverflow="ellipsis" vert="horz" wrap="square" lIns="38100" tIns="19050" rIns="38100" bIns="19050" anchor="ctr" anchorCtr="1">
                    <a:spAutoFit/>
                  </a:bodyPr>
                  <a:lstStyle/>
                  <a:p>
                    <a:pPr>
                      <a:defRPr lang="en-US" altLang="zh-CN" sz="1600" b="0" i="0" u="none" strike="noStrike" kern="1200" baseline="0">
                        <a:solidFill>
                          <a:schemeClr val="bg1"/>
                        </a:solidFill>
                        <a:latin typeface="+mn-lt"/>
                        <a:ea typeface="+mn-ea"/>
                        <a:cs typeface="+mn-cs"/>
                      </a:defRPr>
                    </a:pPr>
                    <a:r>
                      <a:rPr lang="en-US" altLang="zh-CN" dirty="0"/>
                      <a:t>47.53</a:t>
                    </a:r>
                  </a:p>
                </c:rich>
              </c:tx>
              <c:spPr>
                <a:noFill/>
                <a:ln>
                  <a:noFill/>
                </a:ln>
                <a:effectLst/>
              </c:spPr>
              <c:txPr>
                <a:bodyPr rot="0" spcFirstLastPara="1" vertOverflow="ellipsis" vert="horz" wrap="square" lIns="38100" tIns="19050" rIns="38100" bIns="19050" anchor="ctr" anchorCtr="1">
                  <a:spAutoFit/>
                </a:bodyPr>
                <a:lstStyle/>
                <a:p>
                  <a:pPr>
                    <a:defRPr lang="en-US" altLang="zh-CN"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B00-4F4F-974D-7C24659573A7}"/>
                </c:ext>
              </c:extLst>
            </c:dLbl>
            <c:dLbl>
              <c:idx val="2"/>
              <c:layout>
                <c:manualLayout>
                  <c:x val="3.0754495084978701E-2"/>
                  <c:y val="-0.24339151373675622"/>
                </c:manualLayout>
              </c:layout>
              <c:tx>
                <c:rich>
                  <a:bodyPr rot="0" spcFirstLastPara="1" vertOverflow="ellipsis" vert="horz" wrap="square" lIns="38100" tIns="19050" rIns="38100" bIns="19050" anchor="ctr" anchorCtr="1">
                    <a:spAutoFit/>
                  </a:bodyPr>
                  <a:lstStyle/>
                  <a:p>
                    <a:pPr>
                      <a:defRPr lang="en-US" altLang="zh-CN" sz="1600" b="0" i="0" u="none" strike="noStrike" kern="1200" baseline="0">
                        <a:solidFill>
                          <a:schemeClr val="bg1"/>
                        </a:solidFill>
                        <a:latin typeface="+mn-lt"/>
                        <a:ea typeface="+mn-ea"/>
                        <a:cs typeface="+mn-cs"/>
                      </a:defRPr>
                    </a:pPr>
                    <a:r>
                      <a:rPr lang="en-US" altLang="zh-CN" dirty="0"/>
                      <a:t>70.27</a:t>
                    </a:r>
                  </a:p>
                </c:rich>
              </c:tx>
              <c:spPr>
                <a:noFill/>
                <a:ln>
                  <a:noFill/>
                </a:ln>
                <a:effectLst/>
              </c:spPr>
              <c:txPr>
                <a:bodyPr rot="0" spcFirstLastPara="1" vertOverflow="ellipsis" vert="horz" wrap="square" lIns="38100" tIns="19050" rIns="38100" bIns="19050" anchor="ctr" anchorCtr="1">
                  <a:spAutoFit/>
                </a:bodyPr>
                <a:lstStyle/>
                <a:p>
                  <a:pPr>
                    <a:defRPr lang="en-US" altLang="zh-CN"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0B00-4F4F-974D-7C24659573A7}"/>
                </c:ext>
              </c:extLst>
            </c:dLbl>
            <c:dLbl>
              <c:idx val="3"/>
              <c:layout>
                <c:manualLayout>
                  <c:x val="3.5424886475019013E-2"/>
                  <c:y val="-0.32650086462193589"/>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r>
                      <a:rPr lang="en-US" altLang="zh-CN" sz="1600" dirty="0">
                        <a:solidFill>
                          <a:schemeClr val="bg1"/>
                        </a:solidFill>
                      </a:rPr>
                      <a:t>89.46</a:t>
                    </a:r>
                    <a:endParaRPr lang="en-US" altLang="zh-CN" dirty="0"/>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12864115861454037"/>
                      <c:h val="7.9428635752249718E-2"/>
                    </c:manualLayout>
                  </c15:layout>
                  <c15:showDataLabelsRange val="0"/>
                </c:ext>
                <c:ext xmlns:c16="http://schemas.microsoft.com/office/drawing/2014/chart" uri="{C3380CC4-5D6E-409C-BE32-E72D297353CC}">
                  <c16:uniqueId val="{00000004-0B00-4F4F-974D-7C24659573A7}"/>
                </c:ext>
              </c:extLst>
            </c:dLbl>
            <c:dLbl>
              <c:idx val="4"/>
              <c:layout>
                <c:manualLayout>
                  <c:x val="1.8090879461752179E-2"/>
                  <c:y val="-0.38586459494851594"/>
                </c:manualLayout>
              </c:layout>
              <c:tx>
                <c:rich>
                  <a:bodyPr rot="0" spcFirstLastPara="1" vertOverflow="ellipsis" vert="horz" wrap="square" lIns="38100" tIns="19050" rIns="38100" bIns="19050" anchor="ctr" anchorCtr="1">
                    <a:spAutoFit/>
                  </a:bodyPr>
                  <a:lstStyle/>
                  <a:p>
                    <a:pPr>
                      <a:defRPr lang="en-US" altLang="zh-CN" sz="1600" b="0" i="0" u="none" strike="noStrike" kern="1200" baseline="0">
                        <a:solidFill>
                          <a:schemeClr val="bg1"/>
                        </a:solidFill>
                        <a:latin typeface="+mn-lt"/>
                        <a:ea typeface="+mn-ea"/>
                        <a:cs typeface="+mn-cs"/>
                      </a:defRPr>
                    </a:pPr>
                    <a:r>
                      <a:rPr lang="en-US" altLang="zh-CN" dirty="0"/>
                      <a:t>99.9</a:t>
                    </a:r>
                  </a:p>
                </c:rich>
              </c:tx>
              <c:spPr>
                <a:noFill/>
                <a:ln>
                  <a:noFill/>
                </a:ln>
                <a:effectLst/>
              </c:spPr>
              <c:txPr>
                <a:bodyPr rot="0" spcFirstLastPara="1" vertOverflow="ellipsis" vert="horz" wrap="square" lIns="38100" tIns="19050" rIns="38100" bIns="19050" anchor="ctr" anchorCtr="1">
                  <a:spAutoFit/>
                </a:bodyPr>
                <a:lstStyle/>
                <a:p>
                  <a:pPr>
                    <a:defRPr lang="en-US" altLang="zh-CN"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0B00-4F4F-974D-7C24659573A7}"/>
                </c:ext>
              </c:extLst>
            </c:dLbl>
            <c:dLbl>
              <c:idx val="5"/>
              <c:delete val="1"/>
              <c:extLst>
                <c:ext xmlns:c15="http://schemas.microsoft.com/office/drawing/2012/chart" uri="{CE6537A1-D6FC-4f65-9D91-7224C49458BB}"/>
                <c:ext xmlns:c16="http://schemas.microsoft.com/office/drawing/2014/chart" uri="{C3380CC4-5D6E-409C-BE32-E72D297353CC}">
                  <c16:uniqueId val="{00000006-0B00-4F4F-974D-7C24659573A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28575" cap="flat" cmpd="sng" algn="ctr">
                      <a:solidFill>
                        <a:schemeClr val="tx1">
                          <a:lumMod val="35000"/>
                          <a:lumOff val="65000"/>
                        </a:schemeClr>
                      </a:solidFill>
                      <a:round/>
                    </a:ln>
                    <a:effectLst/>
                  </c:spPr>
                </c15:leaderLines>
              </c:ext>
            </c:extLst>
          </c:dLbls>
          <c:cat>
            <c:strRef>
              <c:f>Sheet1!$A$2:$A$7</c:f>
              <c:strCache>
                <c:ptCount val="6"/>
                <c:pt idx="0">
                  <c:v>no comp</c:v>
                </c:pt>
                <c:pt idx="1">
                  <c:v>comp1</c:v>
                </c:pt>
                <c:pt idx="2">
                  <c:v>comp2</c:v>
                </c:pt>
                <c:pt idx="3">
                  <c:v>comp3</c:v>
                </c:pt>
                <c:pt idx="4">
                  <c:v>comp4</c:v>
                </c:pt>
                <c:pt idx="5">
                  <c:v>comp5</c:v>
                </c:pt>
              </c:strCache>
            </c:strRef>
          </c:cat>
          <c:val>
            <c:numRef>
              <c:f>Sheet1!$C$2:$C$7</c:f>
              <c:numCache>
                <c:formatCode>General</c:formatCode>
                <c:ptCount val="6"/>
                <c:pt idx="0">
                  <c:v>0</c:v>
                </c:pt>
                <c:pt idx="1">
                  <c:v>47.29</c:v>
                </c:pt>
                <c:pt idx="2">
                  <c:v>70.09</c:v>
                </c:pt>
                <c:pt idx="3">
                  <c:v>89.45</c:v>
                </c:pt>
                <c:pt idx="4">
                  <c:v>99.8</c:v>
                </c:pt>
                <c:pt idx="5">
                  <c:v>100</c:v>
                </c:pt>
              </c:numCache>
            </c:numRef>
          </c:val>
          <c:extLst>
            <c:ext xmlns:c16="http://schemas.microsoft.com/office/drawing/2014/chart" uri="{C3380CC4-5D6E-409C-BE32-E72D297353CC}">
              <c16:uniqueId val="{00000001-0B00-4F4F-974D-7C24659573A7}"/>
            </c:ext>
          </c:extLst>
        </c:ser>
        <c:dLbls>
          <c:showLegendKey val="0"/>
          <c:showVal val="0"/>
          <c:showCatName val="0"/>
          <c:showSerName val="0"/>
          <c:showPercent val="0"/>
          <c:showBubbleSize val="0"/>
        </c:dLbls>
        <c:axId val="1792406544"/>
        <c:axId val="1792409040"/>
      </c:areaChart>
      <c:catAx>
        <c:axId val="17924065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92409040"/>
        <c:crosses val="autoZero"/>
        <c:auto val="1"/>
        <c:lblAlgn val="ctr"/>
        <c:lblOffset val="100"/>
        <c:noMultiLvlLbl val="0"/>
      </c:catAx>
      <c:valAx>
        <c:axId val="17924090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9240654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10-26T23:34:31.102" idx="1">
    <p:pos x="10" y="10"/>
    <p:text>数据噪声与离群点有很多相同的地方。之间没有太过明确的定义，主要看应用的场景。如在信用卡诈骗中，我们通常会关注那些少量的异常数据，此时数据是具有探索意义的。而在一般的场景下，离群点和噪声都需要剔除，一般使用的方法也有很多相似之处，如3标准差去噪，dbscan去噪，孤立森林等。</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t>2022/11/11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t>‹#›</a:t>
            </a:fld>
            <a:endParaRPr lang="zh-CN" altLang="en-US"/>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12</a:t>
            </a:fld>
            <a:endParaRPr lang="zh-CN" altLang="en-US"/>
          </a:p>
        </p:txBody>
      </p:sp>
    </p:spTree>
    <p:extLst>
      <p:ext uri="{BB962C8B-B14F-4D97-AF65-F5344CB8AC3E}">
        <p14:creationId xmlns:p14="http://schemas.microsoft.com/office/powerpoint/2010/main" val="237995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B8EDE-BC81-7FAA-D186-389B795DF43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569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9AD06-FC11-DC85-95ED-7100F8B0547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4" name="TextBox 3">
            <a:extLst>
              <a:ext uri="{FF2B5EF4-FFF2-40B4-BE49-F238E27FC236}">
                <a16:creationId xmlns:a16="http://schemas.microsoft.com/office/drawing/2014/main" id="{0EB7B057-AF02-CDA8-DBB2-BA8CEAEE6055}"/>
              </a:ext>
            </a:extLst>
          </p:cNvPr>
          <p:cNvSpPr txBox="1"/>
          <p:nvPr userDrawn="1"/>
        </p:nvSpPr>
        <p:spPr>
          <a:xfrm>
            <a:off x="1298105" y="6492875"/>
            <a:ext cx="1800200" cy="118430"/>
          </a:xfrm>
          <a:prstGeom prst="rect">
            <a:avLst/>
          </a:prstGeom>
          <a:noFill/>
        </p:spPr>
        <p:txBody>
          <a:bodyPr wrap="square" rtlCol="0">
            <a:spAutoFit/>
          </a:bodyPr>
          <a:lstStyle/>
          <a:p>
            <a:pPr defTabSz="914400">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http://www.1ppt.com/moban/</a:t>
            </a:r>
            <a:r>
              <a:rPr lang="zh-CN" altLang="en-US" sz="100" dirty="0">
                <a:solidFill>
                  <a:prstClr val="black"/>
                </a:solidFill>
                <a:latin typeface="微软雅黑" panose="020B0503020204020204" pitchFamily="34" charset="-122"/>
              </a:rPr>
              <a:t> </a:t>
            </a:r>
            <a:endParaRPr lang="en-US" altLang="zh-CN" sz="100" dirty="0">
              <a:solidFill>
                <a:prstClr val="black"/>
              </a:solidFill>
              <a:latin typeface="微软雅黑" panose="020B0503020204020204" pitchFamily="34" charset="-122"/>
            </a:endParaRPr>
          </a:p>
        </p:txBody>
      </p:sp>
    </p:spTree>
    <p:extLst>
      <p:ext uri="{BB962C8B-B14F-4D97-AF65-F5344CB8AC3E}">
        <p14:creationId xmlns:p14="http://schemas.microsoft.com/office/powerpoint/2010/main" val="2161325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03AB5-0C8A-28B2-6366-F96EAF058B4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1099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A3D78-6C13-B25D-B8CD-2D5F34B6F0C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59158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6C736-5600-98A8-3731-F5C510E8188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75406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2022/11/11</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40042333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2022/11/11</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2078202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37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17282-E533-4BF3-AC0D-13C76A7E738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35052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7AA92-ACA7-47E0-27F4-15E89368F78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3837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4BE58-1472-71E1-425B-E6628B7BC62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29720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B59C1-92DA-E0E9-49AA-9056B164C5B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56712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C258C-0440-9D57-F632-38668D92EFB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241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87BE4-9CD3-BE50-9196-09B60C46428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2616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38AB4-A9C5-2701-089E-29662826F62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85791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04EF1-6B86-906E-87A8-ED967D0FDB7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99588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67195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microsoft.com/office/2007/relationships/hdphoto" Target="../media/hdphoto3.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chart" Target="../charts/char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34.png"/><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3.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20.xml"/><Relationship Id="rId6" Type="http://schemas.microsoft.com/office/2007/relationships/hdphoto" Target="../media/hdphoto5.wdp"/><Relationship Id="rId5" Type="http://schemas.openxmlformats.org/officeDocument/2006/relationships/image" Target="../media/image38.png"/><Relationship Id="rId4" Type="http://schemas.microsoft.com/office/2007/relationships/hdphoto" Target="../media/hdphoto4.wdp"/><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28.xml"/><Relationship Id="rId4" Type="http://schemas.microsoft.com/office/2007/relationships/hdphoto" Target="../media/hdphoto8.wdp"/></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9.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622BCFD-B28B-4491-BA39-364A1AACFB0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garden-leaf_16335">
            <a:extLst>
              <a:ext uri="{FF2B5EF4-FFF2-40B4-BE49-F238E27FC236}">
                <a16:creationId xmlns:a16="http://schemas.microsoft.com/office/drawing/2014/main" id="{B6E9BF72-EF20-4868-80F3-656F48E0B6C6}"/>
              </a:ext>
            </a:extLst>
          </p:cNvPr>
          <p:cNvSpPr>
            <a:spLocks noChangeAspect="1"/>
          </p:cNvSpPr>
          <p:nvPr/>
        </p:nvSpPr>
        <p:spPr bwMode="auto">
          <a:xfrm>
            <a:off x="994963" y="2381387"/>
            <a:ext cx="528374"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67" h="3891">
                <a:moveTo>
                  <a:pt x="390" y="333"/>
                </a:moveTo>
                <a:cubicBezTo>
                  <a:pt x="513" y="590"/>
                  <a:pt x="512" y="895"/>
                  <a:pt x="385" y="1241"/>
                </a:cubicBezTo>
                <a:cubicBezTo>
                  <a:pt x="0" y="2291"/>
                  <a:pt x="407" y="2902"/>
                  <a:pt x="411" y="2908"/>
                </a:cubicBezTo>
                <a:cubicBezTo>
                  <a:pt x="642" y="3267"/>
                  <a:pt x="937" y="3449"/>
                  <a:pt x="1289" y="3449"/>
                </a:cubicBezTo>
                <a:cubicBezTo>
                  <a:pt x="1554" y="3449"/>
                  <a:pt x="1847" y="3347"/>
                  <a:pt x="2161" y="3146"/>
                </a:cubicBezTo>
                <a:lnTo>
                  <a:pt x="2198" y="3122"/>
                </a:lnTo>
                <a:cubicBezTo>
                  <a:pt x="1702" y="2658"/>
                  <a:pt x="1153" y="2155"/>
                  <a:pt x="1073" y="1484"/>
                </a:cubicBezTo>
                <a:cubicBezTo>
                  <a:pt x="1062" y="1391"/>
                  <a:pt x="1139" y="1343"/>
                  <a:pt x="1212" y="1349"/>
                </a:cubicBezTo>
                <a:cubicBezTo>
                  <a:pt x="1162" y="1379"/>
                  <a:pt x="1125" y="1438"/>
                  <a:pt x="1148" y="1509"/>
                </a:cubicBezTo>
                <a:cubicBezTo>
                  <a:pt x="1351" y="2156"/>
                  <a:pt x="1785" y="2637"/>
                  <a:pt x="2270" y="3076"/>
                </a:cubicBezTo>
                <a:cubicBezTo>
                  <a:pt x="2279" y="3084"/>
                  <a:pt x="2289" y="3092"/>
                  <a:pt x="2298" y="3101"/>
                </a:cubicBezTo>
                <a:cubicBezTo>
                  <a:pt x="2308" y="3109"/>
                  <a:pt x="2317" y="3118"/>
                  <a:pt x="2326" y="3126"/>
                </a:cubicBezTo>
                <a:cubicBezTo>
                  <a:pt x="2456" y="3242"/>
                  <a:pt x="2589" y="3355"/>
                  <a:pt x="2723" y="3468"/>
                </a:cubicBezTo>
                <a:cubicBezTo>
                  <a:pt x="2846" y="3572"/>
                  <a:pt x="2970" y="3677"/>
                  <a:pt x="3091" y="3782"/>
                </a:cubicBezTo>
                <a:cubicBezTo>
                  <a:pt x="3215" y="3891"/>
                  <a:pt x="3367" y="3684"/>
                  <a:pt x="3243" y="3575"/>
                </a:cubicBezTo>
                <a:cubicBezTo>
                  <a:pt x="3015" y="3376"/>
                  <a:pt x="2776" y="3182"/>
                  <a:pt x="2547" y="2981"/>
                </a:cubicBezTo>
                <a:cubicBezTo>
                  <a:pt x="2537" y="2973"/>
                  <a:pt x="2528" y="2964"/>
                  <a:pt x="2519" y="2956"/>
                </a:cubicBezTo>
                <a:cubicBezTo>
                  <a:pt x="2509" y="2948"/>
                  <a:pt x="2500" y="2939"/>
                  <a:pt x="2491" y="2931"/>
                </a:cubicBezTo>
                <a:cubicBezTo>
                  <a:pt x="2745" y="2757"/>
                  <a:pt x="2954" y="2573"/>
                  <a:pt x="3006" y="2325"/>
                </a:cubicBezTo>
                <a:cubicBezTo>
                  <a:pt x="3051" y="2111"/>
                  <a:pt x="2976" y="1862"/>
                  <a:pt x="2778" y="1566"/>
                </a:cubicBezTo>
                <a:cubicBezTo>
                  <a:pt x="2321" y="884"/>
                  <a:pt x="833" y="264"/>
                  <a:pt x="126" y="0"/>
                </a:cubicBezTo>
                <a:cubicBezTo>
                  <a:pt x="223" y="81"/>
                  <a:pt x="321" y="190"/>
                  <a:pt x="390" y="333"/>
                </a:cubicBezTo>
                <a:close/>
              </a:path>
            </a:pathLst>
          </a:custGeom>
          <a:solidFill>
            <a:srgbClr val="617767"/>
          </a:solidFill>
          <a:ln>
            <a:noFill/>
          </a:ln>
        </p:spPr>
        <p:txBody>
          <a:bodyPr/>
          <a:lstStyle/>
          <a:p>
            <a:endParaRPr lang="zh-CN" altLang="en-US">
              <a:cs typeface="+mn-ea"/>
              <a:sym typeface="+mn-lt"/>
            </a:endParaRPr>
          </a:p>
        </p:txBody>
      </p:sp>
      <p:sp>
        <p:nvSpPr>
          <p:cNvPr id="3" name="spring-flower_68009">
            <a:extLst>
              <a:ext uri="{FF2B5EF4-FFF2-40B4-BE49-F238E27FC236}">
                <a16:creationId xmlns:a16="http://schemas.microsoft.com/office/drawing/2014/main" id="{9AA1EB59-008A-4195-B55B-F8CEC783AC43}"/>
              </a:ext>
            </a:extLst>
          </p:cNvPr>
          <p:cNvSpPr>
            <a:spLocks noChangeAspect="1"/>
          </p:cNvSpPr>
          <p:nvPr/>
        </p:nvSpPr>
        <p:spPr bwMode="auto">
          <a:xfrm>
            <a:off x="11051715" y="533444"/>
            <a:ext cx="469726" cy="499198"/>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5" h="612">
                <a:moveTo>
                  <a:pt x="525" y="353"/>
                </a:moveTo>
                <a:cubicBezTo>
                  <a:pt x="506" y="342"/>
                  <a:pt x="448" y="320"/>
                  <a:pt x="393" y="306"/>
                </a:cubicBezTo>
                <a:cubicBezTo>
                  <a:pt x="448" y="293"/>
                  <a:pt x="507" y="270"/>
                  <a:pt x="525" y="260"/>
                </a:cubicBezTo>
                <a:cubicBezTo>
                  <a:pt x="562" y="239"/>
                  <a:pt x="575" y="193"/>
                  <a:pt x="555" y="157"/>
                </a:cubicBezTo>
                <a:cubicBezTo>
                  <a:pt x="534" y="121"/>
                  <a:pt x="488" y="108"/>
                  <a:pt x="452" y="128"/>
                </a:cubicBezTo>
                <a:cubicBezTo>
                  <a:pt x="432" y="139"/>
                  <a:pt x="378" y="181"/>
                  <a:pt x="336" y="223"/>
                </a:cubicBezTo>
                <a:cubicBezTo>
                  <a:pt x="352" y="166"/>
                  <a:pt x="363" y="98"/>
                  <a:pt x="363" y="75"/>
                </a:cubicBezTo>
                <a:cubicBezTo>
                  <a:pt x="363" y="34"/>
                  <a:pt x="329" y="0"/>
                  <a:pt x="287" y="0"/>
                </a:cubicBezTo>
                <a:cubicBezTo>
                  <a:pt x="246" y="0"/>
                  <a:pt x="212" y="34"/>
                  <a:pt x="212" y="75"/>
                </a:cubicBezTo>
                <a:cubicBezTo>
                  <a:pt x="212" y="98"/>
                  <a:pt x="222" y="166"/>
                  <a:pt x="238" y="223"/>
                </a:cubicBezTo>
                <a:cubicBezTo>
                  <a:pt x="197" y="181"/>
                  <a:pt x="142" y="139"/>
                  <a:pt x="122" y="128"/>
                </a:cubicBezTo>
                <a:cubicBezTo>
                  <a:pt x="86" y="108"/>
                  <a:pt x="40" y="121"/>
                  <a:pt x="20" y="157"/>
                </a:cubicBezTo>
                <a:cubicBezTo>
                  <a:pt x="0" y="193"/>
                  <a:pt x="13" y="239"/>
                  <a:pt x="49" y="260"/>
                </a:cubicBezTo>
                <a:cubicBezTo>
                  <a:pt x="68" y="270"/>
                  <a:pt x="127" y="292"/>
                  <a:pt x="182" y="306"/>
                </a:cubicBezTo>
                <a:cubicBezTo>
                  <a:pt x="127" y="320"/>
                  <a:pt x="68" y="342"/>
                  <a:pt x="49" y="353"/>
                </a:cubicBezTo>
                <a:cubicBezTo>
                  <a:pt x="13" y="373"/>
                  <a:pt x="0" y="419"/>
                  <a:pt x="20" y="455"/>
                </a:cubicBezTo>
                <a:cubicBezTo>
                  <a:pt x="40" y="492"/>
                  <a:pt x="86" y="505"/>
                  <a:pt x="122" y="484"/>
                </a:cubicBezTo>
                <a:cubicBezTo>
                  <a:pt x="142" y="473"/>
                  <a:pt x="197" y="431"/>
                  <a:pt x="238" y="390"/>
                </a:cubicBezTo>
                <a:cubicBezTo>
                  <a:pt x="222" y="446"/>
                  <a:pt x="212" y="514"/>
                  <a:pt x="212" y="537"/>
                </a:cubicBezTo>
                <a:cubicBezTo>
                  <a:pt x="212" y="579"/>
                  <a:pt x="246" y="612"/>
                  <a:pt x="287" y="612"/>
                </a:cubicBezTo>
                <a:cubicBezTo>
                  <a:pt x="329" y="612"/>
                  <a:pt x="363" y="579"/>
                  <a:pt x="363" y="537"/>
                </a:cubicBezTo>
                <a:cubicBezTo>
                  <a:pt x="363" y="514"/>
                  <a:pt x="352" y="446"/>
                  <a:pt x="336" y="390"/>
                </a:cubicBezTo>
                <a:cubicBezTo>
                  <a:pt x="378" y="431"/>
                  <a:pt x="432" y="473"/>
                  <a:pt x="452" y="484"/>
                </a:cubicBezTo>
                <a:cubicBezTo>
                  <a:pt x="488" y="505"/>
                  <a:pt x="534" y="492"/>
                  <a:pt x="555" y="455"/>
                </a:cubicBezTo>
                <a:cubicBezTo>
                  <a:pt x="575" y="419"/>
                  <a:pt x="562" y="373"/>
                  <a:pt x="525" y="353"/>
                </a:cubicBezTo>
                <a:close/>
              </a:path>
            </a:pathLst>
          </a:custGeom>
          <a:solidFill>
            <a:srgbClr val="6F2923"/>
          </a:solidFill>
          <a:ln>
            <a:noFill/>
          </a:ln>
        </p:spPr>
        <p:txBody>
          <a:bodyPr/>
          <a:lstStyle/>
          <a:p>
            <a:endParaRPr lang="zh-CN" altLang="en-US">
              <a:cs typeface="+mn-ea"/>
              <a:sym typeface="+mn-lt"/>
            </a:endParaRPr>
          </a:p>
        </p:txBody>
      </p:sp>
      <p:sp>
        <p:nvSpPr>
          <p:cNvPr id="4" name="文本框 3">
            <a:extLst>
              <a:ext uri="{FF2B5EF4-FFF2-40B4-BE49-F238E27FC236}">
                <a16:creationId xmlns:a16="http://schemas.microsoft.com/office/drawing/2014/main" id="{E176B859-64F6-4E64-A2F0-7F7E4F93B0F7}"/>
              </a:ext>
            </a:extLst>
          </p:cNvPr>
          <p:cNvSpPr txBox="1"/>
          <p:nvPr/>
        </p:nvSpPr>
        <p:spPr>
          <a:xfrm>
            <a:off x="1665955" y="2344741"/>
            <a:ext cx="4586161" cy="707886"/>
          </a:xfrm>
          <a:prstGeom prst="rect">
            <a:avLst/>
          </a:prstGeom>
          <a:noFill/>
        </p:spPr>
        <p:txBody>
          <a:bodyPr wrap="square" rtlCol="0">
            <a:spAutoFit/>
          </a:bodyPr>
          <a:lstStyle/>
          <a:p>
            <a:pPr algn="ctr"/>
            <a:r>
              <a:rPr lang="en-US" altLang="zh-CN" sz="4000" dirty="0">
                <a:effectLst>
                  <a:outerShdw blurRad="38100" dist="38100" dir="2700000" algn="tl">
                    <a:srgbClr val="000000">
                      <a:alpha val="43137"/>
                    </a:srgbClr>
                  </a:outerShdw>
                </a:effectLst>
                <a:cs typeface="+mn-ea"/>
                <a:sym typeface="+mn-lt"/>
              </a:rPr>
              <a:t>Wilt</a:t>
            </a:r>
            <a:r>
              <a:rPr lang="zh-CN" altLang="en-US" sz="4000" dirty="0">
                <a:effectLst>
                  <a:outerShdw blurRad="38100" dist="38100" dir="2700000" algn="tl">
                    <a:srgbClr val="000000">
                      <a:alpha val="43137"/>
                    </a:srgbClr>
                  </a:outerShdw>
                </a:effectLst>
                <a:cs typeface="+mn-ea"/>
                <a:sym typeface="+mn-lt"/>
              </a:rPr>
              <a:t>数据集探索分析</a:t>
            </a:r>
          </a:p>
        </p:txBody>
      </p:sp>
      <p:pic>
        <p:nvPicPr>
          <p:cNvPr id="5" name="图片 4">
            <a:extLst>
              <a:ext uri="{FF2B5EF4-FFF2-40B4-BE49-F238E27FC236}">
                <a16:creationId xmlns:a16="http://schemas.microsoft.com/office/drawing/2014/main" id="{6DE46F98-C7B8-4263-B24B-FFE3A9F68B5D}"/>
              </a:ext>
            </a:extLst>
          </p:cNvPr>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971091" y="3640313"/>
            <a:ext cx="5140987" cy="436559"/>
          </a:xfrm>
          <a:prstGeom prst="rect">
            <a:avLst/>
          </a:prstGeom>
        </p:spPr>
      </p:pic>
      <p:sp>
        <p:nvSpPr>
          <p:cNvPr id="7" name="Synergistically utilize technically sound portals with frictionless chains. Dramatically customize…">
            <a:extLst>
              <a:ext uri="{FF2B5EF4-FFF2-40B4-BE49-F238E27FC236}">
                <a16:creationId xmlns:a16="http://schemas.microsoft.com/office/drawing/2014/main" id="{BCC2B1B8-2ADA-4DE9-9803-04D9B4FDBA65}"/>
              </a:ext>
            </a:extLst>
          </p:cNvPr>
          <p:cNvSpPr txBox="1"/>
          <p:nvPr/>
        </p:nvSpPr>
        <p:spPr>
          <a:xfrm>
            <a:off x="1538158" y="4323108"/>
            <a:ext cx="4036497" cy="80021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1200" kern="0" dirty="0">
                <a:solidFill>
                  <a:schemeClr val="bg1">
                    <a:lumMod val="65000"/>
                  </a:schemeClr>
                </a:solidFill>
                <a:cs typeface="+mn-ea"/>
                <a:sym typeface="+mn-lt"/>
              </a:rPr>
              <a:t>1120200782 </a:t>
            </a:r>
            <a:r>
              <a:rPr lang="zh-CN" altLang="en-US" sz="1200" kern="0" dirty="0">
                <a:solidFill>
                  <a:schemeClr val="bg1">
                    <a:lumMod val="65000"/>
                  </a:schemeClr>
                </a:solidFill>
                <a:cs typeface="+mn-ea"/>
                <a:sym typeface="+mn-lt"/>
              </a:rPr>
              <a:t>韦简</a:t>
            </a:r>
            <a:endParaRPr lang="en-US" altLang="zh-CN" sz="1200" kern="0" dirty="0">
              <a:solidFill>
                <a:schemeClr val="bg1">
                  <a:lumMod val="65000"/>
                </a:schemeClr>
              </a:solidFill>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1200" kern="0" dirty="0">
                <a:solidFill>
                  <a:schemeClr val="bg1">
                    <a:lumMod val="65000"/>
                  </a:schemeClr>
                </a:solidFill>
                <a:cs typeface="+mn-ea"/>
                <a:sym typeface="+mn-lt"/>
              </a:rPr>
              <a:t>1120200729 </a:t>
            </a:r>
            <a:r>
              <a:rPr lang="zh-CN" altLang="en-US" sz="1200" kern="0" dirty="0">
                <a:solidFill>
                  <a:schemeClr val="bg1">
                    <a:lumMod val="65000"/>
                  </a:schemeClr>
                </a:solidFill>
                <a:cs typeface="+mn-ea"/>
                <a:sym typeface="+mn-lt"/>
              </a:rPr>
              <a:t>宋美善</a:t>
            </a:r>
            <a:endParaRPr lang="en-US" altLang="zh-CN" sz="1200" kern="0" dirty="0">
              <a:solidFill>
                <a:schemeClr val="bg1">
                  <a:lumMod val="65000"/>
                </a:schemeClr>
              </a:solidFill>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1200" kern="0" dirty="0">
              <a:solidFill>
                <a:schemeClr val="bg1">
                  <a:lumMod val="65000"/>
                </a:schemeClr>
              </a:solidFill>
              <a:cs typeface="+mn-ea"/>
              <a:sym typeface="+mn-lt"/>
            </a:endParaRPr>
          </a:p>
        </p:txBody>
      </p:sp>
      <p:sp>
        <p:nvSpPr>
          <p:cNvPr id="8" name="文本框 7">
            <a:extLst>
              <a:ext uri="{FF2B5EF4-FFF2-40B4-BE49-F238E27FC236}">
                <a16:creationId xmlns:a16="http://schemas.microsoft.com/office/drawing/2014/main" id="{7D78CF9C-873C-421B-9693-EDB29492FDDF}"/>
              </a:ext>
            </a:extLst>
          </p:cNvPr>
          <p:cNvSpPr txBox="1"/>
          <p:nvPr/>
        </p:nvSpPr>
        <p:spPr>
          <a:xfrm>
            <a:off x="1927026" y="3163042"/>
            <a:ext cx="3698050" cy="369332"/>
          </a:xfrm>
          <a:prstGeom prst="rect">
            <a:avLst/>
          </a:prstGeom>
          <a:noFill/>
        </p:spPr>
        <p:txBody>
          <a:bodyPr wrap="square" rtlCol="0">
            <a:spAutoFit/>
          </a:bodyPr>
          <a:lstStyle/>
          <a:p>
            <a:pPr algn="dist"/>
            <a:r>
              <a:rPr lang="zh-CN" altLang="en-US" b="1" dirty="0">
                <a:solidFill>
                  <a:schemeClr val="bg1">
                    <a:lumMod val="50000"/>
                  </a:schemeClr>
                </a:solidFill>
                <a:cs typeface="+mn-ea"/>
                <a:sym typeface="+mn-lt"/>
              </a:rPr>
              <a:t>日本橡树枯萎病</a:t>
            </a:r>
            <a:r>
              <a:rPr lang="en-US" altLang="zh-CN" b="1" dirty="0">
                <a:solidFill>
                  <a:schemeClr val="bg1">
                    <a:lumMod val="50000"/>
                  </a:schemeClr>
                </a:solidFill>
                <a:cs typeface="+mn-ea"/>
                <a:sym typeface="+mn-lt"/>
              </a:rPr>
              <a:t>&amp;</a:t>
            </a:r>
            <a:r>
              <a:rPr lang="zh-CN" altLang="en-US" b="1" dirty="0">
                <a:solidFill>
                  <a:schemeClr val="bg1">
                    <a:lumMod val="50000"/>
                  </a:schemeClr>
                </a:solidFill>
                <a:cs typeface="+mn-ea"/>
                <a:sym typeface="+mn-lt"/>
              </a:rPr>
              <a:t>日本松树枯萎病</a:t>
            </a:r>
          </a:p>
        </p:txBody>
      </p:sp>
      <p:sp>
        <p:nvSpPr>
          <p:cNvPr id="9" name="矩形 8">
            <a:extLst>
              <a:ext uri="{FF2B5EF4-FFF2-40B4-BE49-F238E27FC236}">
                <a16:creationId xmlns:a16="http://schemas.microsoft.com/office/drawing/2014/main" id="{52FF4FF2-7525-4201-BC44-743C296D5782}"/>
              </a:ext>
            </a:extLst>
          </p:cNvPr>
          <p:cNvSpPr/>
          <p:nvPr/>
        </p:nvSpPr>
        <p:spPr>
          <a:xfrm>
            <a:off x="6920476" y="1386492"/>
            <a:ext cx="3764265" cy="4602480"/>
          </a:xfrm>
          <a:prstGeom prst="rect">
            <a:avLst/>
          </a:prstGeom>
          <a:solidFill>
            <a:schemeClr val="bg1">
              <a:lumMod val="85000"/>
              <a:alpha val="8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cs typeface="+mn-ea"/>
              <a:sym typeface="+mn-lt"/>
            </a:endParaRPr>
          </a:p>
        </p:txBody>
      </p:sp>
      <p:sp>
        <p:nvSpPr>
          <p:cNvPr id="10" name="矩形 9">
            <a:extLst>
              <a:ext uri="{FF2B5EF4-FFF2-40B4-BE49-F238E27FC236}">
                <a16:creationId xmlns:a16="http://schemas.microsoft.com/office/drawing/2014/main" id="{E1AD153A-F90A-46E1-A8C6-1C6DB76EC1C7}"/>
              </a:ext>
            </a:extLst>
          </p:cNvPr>
          <p:cNvSpPr/>
          <p:nvPr/>
        </p:nvSpPr>
        <p:spPr>
          <a:xfrm>
            <a:off x="9919041" y="1386492"/>
            <a:ext cx="977559" cy="4602480"/>
          </a:xfrm>
          <a:prstGeom prst="rect">
            <a:avLst/>
          </a:prstGeom>
          <a:solidFill>
            <a:srgbClr val="617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A4826634-8612-4DB0-81AE-4C7FE7D5D900}"/>
              </a:ext>
            </a:extLst>
          </p:cNvPr>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891578" y="1580152"/>
            <a:ext cx="5140987" cy="436559"/>
          </a:xfrm>
          <a:prstGeom prst="rect">
            <a:avLst/>
          </a:prstGeom>
        </p:spPr>
      </p:pic>
      <p:grpSp>
        <p:nvGrpSpPr>
          <p:cNvPr id="14" name="组合 13">
            <a:extLst>
              <a:ext uri="{FF2B5EF4-FFF2-40B4-BE49-F238E27FC236}">
                <a16:creationId xmlns:a16="http://schemas.microsoft.com/office/drawing/2014/main" id="{0B3493E7-042C-465D-A35C-DA2DE81D7CC3}"/>
              </a:ext>
            </a:extLst>
          </p:cNvPr>
          <p:cNvGrpSpPr/>
          <p:nvPr/>
        </p:nvGrpSpPr>
        <p:grpSpPr>
          <a:xfrm rot="5400000">
            <a:off x="1585786" y="823375"/>
            <a:ext cx="101370" cy="1330760"/>
            <a:chOff x="508216" y="2820579"/>
            <a:chExt cx="196770" cy="2583143"/>
          </a:xfrm>
          <a:solidFill>
            <a:srgbClr val="617767"/>
          </a:solidFill>
        </p:grpSpPr>
        <p:sp>
          <p:nvSpPr>
            <p:cNvPr id="15" name="椭圆 14">
              <a:extLst>
                <a:ext uri="{FF2B5EF4-FFF2-40B4-BE49-F238E27FC236}">
                  <a16:creationId xmlns:a16="http://schemas.microsoft.com/office/drawing/2014/main" id="{99016C16-9A5A-4ACB-A91F-E28887D5215A}"/>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6" name="直接连接符 15">
              <a:extLst>
                <a:ext uri="{FF2B5EF4-FFF2-40B4-BE49-F238E27FC236}">
                  <a16:creationId xmlns:a16="http://schemas.microsoft.com/office/drawing/2014/main" id="{470DC654-703E-44CB-ACEB-37D9A0EB1197}"/>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CD74EA2C-0284-4891-A073-94B8BB86B55B}"/>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E7FD2C7A-77DE-4DA2-A5AE-22CD8DC20EF2}"/>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078FCC9E-CE2E-49DD-87B0-DBA0BD3D4CBB}"/>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椭圆 10">
            <a:extLst>
              <a:ext uri="{FF2B5EF4-FFF2-40B4-BE49-F238E27FC236}">
                <a16:creationId xmlns:a16="http://schemas.microsoft.com/office/drawing/2014/main" id="{F1D45B55-5271-4573-A8A2-C378CC43234C}"/>
              </a:ext>
            </a:extLst>
          </p:cNvPr>
          <p:cNvSpPr/>
          <p:nvPr/>
        </p:nvSpPr>
        <p:spPr>
          <a:xfrm>
            <a:off x="7331496" y="2109565"/>
            <a:ext cx="196769" cy="196769"/>
          </a:xfrm>
          <a:prstGeom prst="ellipse">
            <a:avLst/>
          </a:prstGeom>
          <a:solidFill>
            <a:srgbClr val="6F292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椭圆 26">
            <a:extLst>
              <a:ext uri="{FF2B5EF4-FFF2-40B4-BE49-F238E27FC236}">
                <a16:creationId xmlns:a16="http://schemas.microsoft.com/office/drawing/2014/main" id="{9A7F761E-A972-402E-955F-05992AE04C36}"/>
              </a:ext>
            </a:extLst>
          </p:cNvPr>
          <p:cNvSpPr/>
          <p:nvPr/>
        </p:nvSpPr>
        <p:spPr>
          <a:xfrm>
            <a:off x="10309435" y="5434248"/>
            <a:ext cx="196769" cy="196769"/>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1" name="图片 20">
            <a:extLst>
              <a:ext uri="{FF2B5EF4-FFF2-40B4-BE49-F238E27FC236}">
                <a16:creationId xmlns:a16="http://schemas.microsoft.com/office/drawing/2014/main" id="{2CF258EA-5915-43DF-42FF-9BD73ADC4B9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bright="-20000" contrast="20000"/>
                    </a14:imgEffect>
                  </a14:imgLayer>
                </a14:imgProps>
              </a:ext>
            </a:extLst>
          </a:blip>
          <a:stretch>
            <a:fillRect/>
          </a:stretch>
        </p:blipFill>
        <p:spPr>
          <a:xfrm>
            <a:off x="7294512" y="2152122"/>
            <a:ext cx="3286584" cy="3177749"/>
          </a:xfrm>
          <a:prstGeom prst="ellipse">
            <a:avLst/>
          </a:prstGeom>
          <a:ln>
            <a:noFill/>
          </a:ln>
          <a:effectLst/>
        </p:spPr>
      </p:pic>
      <p:sp>
        <p:nvSpPr>
          <p:cNvPr id="6" name="garden-leaf_16335">
            <a:extLst>
              <a:ext uri="{FF2B5EF4-FFF2-40B4-BE49-F238E27FC236}">
                <a16:creationId xmlns:a16="http://schemas.microsoft.com/office/drawing/2014/main" id="{0037D116-A7A4-5394-00C8-71E90688FF39}"/>
              </a:ext>
            </a:extLst>
          </p:cNvPr>
          <p:cNvSpPr>
            <a:spLocks noChangeAspect="1"/>
          </p:cNvSpPr>
          <p:nvPr/>
        </p:nvSpPr>
        <p:spPr bwMode="auto">
          <a:xfrm>
            <a:off x="994963" y="2393841"/>
            <a:ext cx="528374"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67" h="3891">
                <a:moveTo>
                  <a:pt x="390" y="333"/>
                </a:moveTo>
                <a:cubicBezTo>
                  <a:pt x="513" y="590"/>
                  <a:pt x="512" y="895"/>
                  <a:pt x="385" y="1241"/>
                </a:cubicBezTo>
                <a:cubicBezTo>
                  <a:pt x="0" y="2291"/>
                  <a:pt x="407" y="2902"/>
                  <a:pt x="411" y="2908"/>
                </a:cubicBezTo>
                <a:cubicBezTo>
                  <a:pt x="642" y="3267"/>
                  <a:pt x="937" y="3449"/>
                  <a:pt x="1289" y="3449"/>
                </a:cubicBezTo>
                <a:cubicBezTo>
                  <a:pt x="1554" y="3449"/>
                  <a:pt x="1847" y="3347"/>
                  <a:pt x="2161" y="3146"/>
                </a:cubicBezTo>
                <a:lnTo>
                  <a:pt x="2198" y="3122"/>
                </a:lnTo>
                <a:cubicBezTo>
                  <a:pt x="1702" y="2658"/>
                  <a:pt x="1153" y="2155"/>
                  <a:pt x="1073" y="1484"/>
                </a:cubicBezTo>
                <a:cubicBezTo>
                  <a:pt x="1062" y="1391"/>
                  <a:pt x="1139" y="1343"/>
                  <a:pt x="1212" y="1349"/>
                </a:cubicBezTo>
                <a:cubicBezTo>
                  <a:pt x="1162" y="1379"/>
                  <a:pt x="1125" y="1438"/>
                  <a:pt x="1148" y="1509"/>
                </a:cubicBezTo>
                <a:cubicBezTo>
                  <a:pt x="1351" y="2156"/>
                  <a:pt x="1785" y="2637"/>
                  <a:pt x="2270" y="3076"/>
                </a:cubicBezTo>
                <a:cubicBezTo>
                  <a:pt x="2279" y="3084"/>
                  <a:pt x="2289" y="3092"/>
                  <a:pt x="2298" y="3101"/>
                </a:cubicBezTo>
                <a:cubicBezTo>
                  <a:pt x="2308" y="3109"/>
                  <a:pt x="2317" y="3118"/>
                  <a:pt x="2326" y="3126"/>
                </a:cubicBezTo>
                <a:cubicBezTo>
                  <a:pt x="2456" y="3242"/>
                  <a:pt x="2589" y="3355"/>
                  <a:pt x="2723" y="3468"/>
                </a:cubicBezTo>
                <a:cubicBezTo>
                  <a:pt x="2846" y="3572"/>
                  <a:pt x="2970" y="3677"/>
                  <a:pt x="3091" y="3782"/>
                </a:cubicBezTo>
                <a:cubicBezTo>
                  <a:pt x="3215" y="3891"/>
                  <a:pt x="3367" y="3684"/>
                  <a:pt x="3243" y="3575"/>
                </a:cubicBezTo>
                <a:cubicBezTo>
                  <a:pt x="3015" y="3376"/>
                  <a:pt x="2776" y="3182"/>
                  <a:pt x="2547" y="2981"/>
                </a:cubicBezTo>
                <a:cubicBezTo>
                  <a:pt x="2537" y="2973"/>
                  <a:pt x="2528" y="2964"/>
                  <a:pt x="2519" y="2956"/>
                </a:cubicBezTo>
                <a:cubicBezTo>
                  <a:pt x="2509" y="2948"/>
                  <a:pt x="2500" y="2939"/>
                  <a:pt x="2491" y="2931"/>
                </a:cubicBezTo>
                <a:cubicBezTo>
                  <a:pt x="2745" y="2757"/>
                  <a:pt x="2954" y="2573"/>
                  <a:pt x="3006" y="2325"/>
                </a:cubicBezTo>
                <a:cubicBezTo>
                  <a:pt x="3051" y="2111"/>
                  <a:pt x="2976" y="1862"/>
                  <a:pt x="2778" y="1566"/>
                </a:cubicBezTo>
                <a:cubicBezTo>
                  <a:pt x="2321" y="884"/>
                  <a:pt x="833" y="264"/>
                  <a:pt x="126" y="0"/>
                </a:cubicBezTo>
                <a:cubicBezTo>
                  <a:pt x="223" y="81"/>
                  <a:pt x="321" y="190"/>
                  <a:pt x="390" y="333"/>
                </a:cubicBezTo>
                <a:close/>
              </a:path>
            </a:pathLst>
          </a:custGeom>
          <a:solidFill>
            <a:srgbClr val="6F2923"/>
          </a:solidFill>
          <a:ln>
            <a:noFill/>
          </a:ln>
        </p:spPr>
        <p:txBody>
          <a:bodyPr/>
          <a:lstStyle/>
          <a:p>
            <a:endParaRPr lang="zh-CN" altLang="en-US">
              <a:cs typeface="+mn-ea"/>
              <a:sym typeface="+mn-lt"/>
            </a:endParaRPr>
          </a:p>
        </p:txBody>
      </p:sp>
    </p:spTree>
    <p:custDataLst>
      <p:tags r:id="rId1"/>
    </p:custDataLst>
    <p:extLst>
      <p:ext uri="{BB962C8B-B14F-4D97-AF65-F5344CB8AC3E}">
        <p14:creationId xmlns:p14="http://schemas.microsoft.com/office/powerpoint/2010/main" val="991276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par>
                                <p:cTn id="31" presetID="14" presetClass="entr" presetSubtype="1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randombar(horizontal)">
                                      <p:cBhvr>
                                        <p:cTn id="33" dur="500"/>
                                        <p:tgtEl>
                                          <p:spTgt spid="2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randombar(horizontal)">
                                      <p:cBhvr>
                                        <p:cTn id="36" dur="500"/>
                                        <p:tgtEl>
                                          <p:spTgt spid="3"/>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randombar(horizontal)">
                                      <p:cBhvr>
                                        <p:cTn id="42" dur="500"/>
                                        <p:tgtEl>
                                          <p:spTgt spid="20"/>
                                        </p:tgtEl>
                                      </p:cBhvr>
                                    </p:animEffect>
                                  </p:childTnLst>
                                </p:cTn>
                              </p:par>
                              <p:par>
                                <p:cTn id="43" presetID="14" presetClass="entr" presetSubtype="1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randombar(horizontal)">
                                      <p:cBhvr>
                                        <p:cTn id="45" dur="500"/>
                                        <p:tgtEl>
                                          <p:spTgt spid="14"/>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randombar(horizontal)">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animBg="1"/>
      <p:bldP spid="4" grpId="0"/>
      <p:bldP spid="7" grpId="0" animBg="1"/>
      <p:bldP spid="8" grpId="0"/>
      <p:bldP spid="9" grpId="0" animBg="1"/>
      <p:bldP spid="10" grpId="0" animBg="1"/>
      <p:bldP spid="11"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可视化探索分析</a:t>
            </a: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 </a:t>
            </a:r>
            <a:endParaRPr lang="zh-CN" altLang="en-US" sz="2400" spc="600" dirty="0">
              <a:solidFill>
                <a:schemeClr val="bg1"/>
              </a:solidFill>
              <a:latin typeface="华文中宋" panose="02010600040101010101" pitchFamily="2" charset="-122"/>
              <a:ea typeface="华文中宋" panose="02010600040101010101" pitchFamily="2" charset="-122"/>
              <a:cs typeface="+mn-ea"/>
              <a:sym typeface="+mn-lt"/>
            </a:endParaRPr>
          </a:p>
        </p:txBody>
      </p:sp>
      <p:cxnSp>
        <p:nvCxnSpPr>
          <p:cNvPr id="45" name="直接连接符 44">
            <a:extLst>
              <a:ext uri="{FF2B5EF4-FFF2-40B4-BE49-F238E27FC236}">
                <a16:creationId xmlns:a16="http://schemas.microsoft.com/office/drawing/2014/main" id="{00F6BC5E-389E-CB02-C3DE-26CDCC636384}"/>
              </a:ext>
            </a:extLst>
          </p:cNvPr>
          <p:cNvCxnSpPr>
            <a:cxnSpLocks/>
          </p:cNvCxnSpPr>
          <p:nvPr/>
        </p:nvCxnSpPr>
        <p:spPr>
          <a:xfrm>
            <a:off x="1787389" y="1381564"/>
            <a:ext cx="4630884" cy="0"/>
          </a:xfrm>
          <a:prstGeom prst="line">
            <a:avLst/>
          </a:prstGeom>
          <a:ln w="38100">
            <a:solidFill>
              <a:srgbClr val="6F2923"/>
            </a:solidFill>
          </a:ln>
          <a:effectLst/>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0FCABC34-456A-2C77-DD89-A73FE67CF76A}"/>
              </a:ext>
            </a:extLst>
          </p:cNvPr>
          <p:cNvSpPr txBox="1"/>
          <p:nvPr/>
        </p:nvSpPr>
        <p:spPr>
          <a:xfrm>
            <a:off x="3575910" y="965451"/>
            <a:ext cx="2932466" cy="400110"/>
          </a:xfrm>
          <a:prstGeom prst="rect">
            <a:avLst/>
          </a:prstGeom>
          <a:noFill/>
        </p:spPr>
        <p:txBody>
          <a:bodyPr wrap="square" rtlCol="0">
            <a:spAutoFit/>
          </a:bodyPr>
          <a:lstStyle/>
          <a:p>
            <a:r>
              <a:rPr lang="zh-CN" altLang="en-US" sz="2000" spc="300" dirty="0">
                <a:latin typeface="华文中宋" panose="02010600040101010101" pitchFamily="2" charset="-122"/>
                <a:ea typeface="华文中宋" panose="02010600040101010101" pitchFamily="2" charset="-122"/>
              </a:rPr>
              <a:t>散点图</a:t>
            </a:r>
            <a:r>
              <a:rPr lang="en-US" altLang="zh-CN" sz="2000" spc="300" dirty="0">
                <a:latin typeface="华文中宋" panose="02010600040101010101" pitchFamily="2" charset="-122"/>
                <a:ea typeface="华文中宋" panose="02010600040101010101" pitchFamily="2" charset="-122"/>
              </a:rPr>
              <a:t>&amp;</a:t>
            </a:r>
            <a:r>
              <a:rPr lang="zh-CN" altLang="en-US" sz="2000" spc="300" dirty="0">
                <a:latin typeface="华文中宋" panose="02010600040101010101" pitchFamily="2" charset="-122"/>
                <a:ea typeface="华文中宋" panose="02010600040101010101" pitchFamily="2" charset="-122"/>
              </a:rPr>
              <a:t>直方图</a:t>
            </a:r>
          </a:p>
        </p:txBody>
      </p:sp>
      <p:pic>
        <p:nvPicPr>
          <p:cNvPr id="12" name="图片 11">
            <a:extLst>
              <a:ext uri="{FF2B5EF4-FFF2-40B4-BE49-F238E27FC236}">
                <a16:creationId xmlns:a16="http://schemas.microsoft.com/office/drawing/2014/main" id="{1DABA464-C9C2-9F69-9B2E-65EFC5442CA5}"/>
              </a:ext>
            </a:extLst>
          </p:cNvPr>
          <p:cNvPicPr>
            <a:picLocks noChangeAspect="1"/>
          </p:cNvPicPr>
          <p:nvPr/>
        </p:nvPicPr>
        <p:blipFill>
          <a:blip r:embed="rId3"/>
          <a:stretch>
            <a:fillRect/>
          </a:stretch>
        </p:blipFill>
        <p:spPr>
          <a:xfrm>
            <a:off x="391727" y="2124885"/>
            <a:ext cx="4991885" cy="3182406"/>
          </a:xfrm>
          <a:prstGeom prst="rect">
            <a:avLst/>
          </a:prstGeom>
        </p:spPr>
      </p:pic>
      <p:sp>
        <p:nvSpPr>
          <p:cNvPr id="22" name="Synergistically utilize technically sound portals with frictionless chains. Dramatically customize…">
            <a:extLst>
              <a:ext uri="{FF2B5EF4-FFF2-40B4-BE49-F238E27FC236}">
                <a16:creationId xmlns:a16="http://schemas.microsoft.com/office/drawing/2014/main" id="{2C417733-0888-C341-304E-45887CA39F37}"/>
              </a:ext>
            </a:extLst>
          </p:cNvPr>
          <p:cNvSpPr txBox="1"/>
          <p:nvPr/>
        </p:nvSpPr>
        <p:spPr>
          <a:xfrm>
            <a:off x="1535833" y="5409942"/>
            <a:ext cx="2839828" cy="28501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可以看出五个属性的大致分布情况</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p:txBody>
      </p:sp>
      <p:pic>
        <p:nvPicPr>
          <p:cNvPr id="29" name="图片 28">
            <a:extLst>
              <a:ext uri="{FF2B5EF4-FFF2-40B4-BE49-F238E27FC236}">
                <a16:creationId xmlns:a16="http://schemas.microsoft.com/office/drawing/2014/main" id="{9CF19BDF-564A-D03E-49AA-7CAF5AA4860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00228" y="1747806"/>
            <a:ext cx="1775620" cy="2148424"/>
          </a:xfrm>
          <a:prstGeom prst="rect">
            <a:avLst/>
          </a:prstGeom>
        </p:spPr>
      </p:pic>
      <p:pic>
        <p:nvPicPr>
          <p:cNvPr id="33" name="图片 32">
            <a:extLst>
              <a:ext uri="{FF2B5EF4-FFF2-40B4-BE49-F238E27FC236}">
                <a16:creationId xmlns:a16="http://schemas.microsoft.com/office/drawing/2014/main" id="{080E10E2-79A6-6749-2131-EC6873FB105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566191" y="3973294"/>
            <a:ext cx="1890331" cy="2223920"/>
          </a:xfrm>
          <a:prstGeom prst="rect">
            <a:avLst/>
          </a:prstGeom>
        </p:spPr>
      </p:pic>
      <p:pic>
        <p:nvPicPr>
          <p:cNvPr id="36" name="图片 35">
            <a:extLst>
              <a:ext uri="{FF2B5EF4-FFF2-40B4-BE49-F238E27FC236}">
                <a16:creationId xmlns:a16="http://schemas.microsoft.com/office/drawing/2014/main" id="{BF39FC22-8D94-5D89-8F9E-8CE583667371}"/>
              </a:ext>
            </a:extLst>
          </p:cNvPr>
          <p:cNvPicPr>
            <a:picLocks noChangeAspect="1"/>
          </p:cNvPicPr>
          <p:nvPr/>
        </p:nvPicPr>
        <p:blipFill>
          <a:blip r:embed="rId6"/>
          <a:stretch>
            <a:fillRect/>
          </a:stretch>
        </p:blipFill>
        <p:spPr>
          <a:xfrm>
            <a:off x="9491546" y="3940796"/>
            <a:ext cx="1940936" cy="2346824"/>
          </a:xfrm>
          <a:prstGeom prst="rect">
            <a:avLst/>
          </a:prstGeom>
        </p:spPr>
      </p:pic>
      <p:pic>
        <p:nvPicPr>
          <p:cNvPr id="40" name="图片 39">
            <a:extLst>
              <a:ext uri="{FF2B5EF4-FFF2-40B4-BE49-F238E27FC236}">
                <a16:creationId xmlns:a16="http://schemas.microsoft.com/office/drawing/2014/main" id="{CA7BCDDF-3426-9130-E804-EE73C6744214}"/>
              </a:ext>
            </a:extLst>
          </p:cNvPr>
          <p:cNvPicPr>
            <a:picLocks noChangeAspect="1"/>
          </p:cNvPicPr>
          <p:nvPr/>
        </p:nvPicPr>
        <p:blipFill>
          <a:blip r:embed="rId7"/>
          <a:stretch>
            <a:fillRect/>
          </a:stretch>
        </p:blipFill>
        <p:spPr>
          <a:xfrm>
            <a:off x="8659838" y="1700741"/>
            <a:ext cx="1857461" cy="2272553"/>
          </a:xfrm>
          <a:prstGeom prst="rect">
            <a:avLst/>
          </a:prstGeom>
        </p:spPr>
      </p:pic>
      <p:pic>
        <p:nvPicPr>
          <p:cNvPr id="42" name="图片 41">
            <a:extLst>
              <a:ext uri="{FF2B5EF4-FFF2-40B4-BE49-F238E27FC236}">
                <a16:creationId xmlns:a16="http://schemas.microsoft.com/office/drawing/2014/main" id="{688A59BB-8A98-ACEB-3869-7D3D4C1D3F7D}"/>
              </a:ext>
            </a:extLst>
          </p:cNvPr>
          <p:cNvPicPr>
            <a:picLocks noChangeAspect="1"/>
          </p:cNvPicPr>
          <p:nvPr/>
        </p:nvPicPr>
        <p:blipFill>
          <a:blip r:embed="rId8"/>
          <a:stretch>
            <a:fillRect/>
          </a:stretch>
        </p:blipFill>
        <p:spPr>
          <a:xfrm>
            <a:off x="5555335" y="3925110"/>
            <a:ext cx="1832703" cy="2223920"/>
          </a:xfrm>
          <a:prstGeom prst="rect">
            <a:avLst/>
          </a:prstGeom>
        </p:spPr>
      </p:pic>
    </p:spTree>
    <p:custDataLst>
      <p:tags r:id="rId1"/>
    </p:custDataLst>
    <p:extLst>
      <p:ext uri="{BB962C8B-B14F-4D97-AF65-F5344CB8AC3E}">
        <p14:creationId xmlns:p14="http://schemas.microsoft.com/office/powerpoint/2010/main" val="408875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可视化探索分析</a:t>
            </a: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 </a:t>
            </a:r>
            <a:endParaRPr lang="zh-CN" altLang="en-US" sz="2400" spc="600" dirty="0">
              <a:solidFill>
                <a:schemeClr val="bg1"/>
              </a:solidFill>
              <a:latin typeface="华文中宋" panose="02010600040101010101" pitchFamily="2" charset="-122"/>
              <a:ea typeface="华文中宋" panose="02010600040101010101" pitchFamily="2" charset="-122"/>
              <a:cs typeface="+mn-ea"/>
              <a:sym typeface="+mn-lt"/>
            </a:endParaRPr>
          </a:p>
        </p:txBody>
      </p:sp>
      <p:cxnSp>
        <p:nvCxnSpPr>
          <p:cNvPr id="45" name="直接连接符 44">
            <a:extLst>
              <a:ext uri="{FF2B5EF4-FFF2-40B4-BE49-F238E27FC236}">
                <a16:creationId xmlns:a16="http://schemas.microsoft.com/office/drawing/2014/main" id="{00F6BC5E-389E-CB02-C3DE-26CDCC636384}"/>
              </a:ext>
            </a:extLst>
          </p:cNvPr>
          <p:cNvCxnSpPr>
            <a:cxnSpLocks/>
          </p:cNvCxnSpPr>
          <p:nvPr/>
        </p:nvCxnSpPr>
        <p:spPr>
          <a:xfrm>
            <a:off x="1787389" y="1381564"/>
            <a:ext cx="4630884" cy="0"/>
          </a:xfrm>
          <a:prstGeom prst="line">
            <a:avLst/>
          </a:prstGeom>
          <a:ln w="38100">
            <a:solidFill>
              <a:srgbClr val="6F2923"/>
            </a:solidFill>
          </a:ln>
          <a:effectLst/>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0FCABC34-456A-2C77-DD89-A73FE67CF76A}"/>
              </a:ext>
            </a:extLst>
          </p:cNvPr>
          <p:cNvSpPr txBox="1"/>
          <p:nvPr/>
        </p:nvSpPr>
        <p:spPr>
          <a:xfrm>
            <a:off x="3575910" y="965451"/>
            <a:ext cx="3293656" cy="400110"/>
          </a:xfrm>
          <a:prstGeom prst="rect">
            <a:avLst/>
          </a:prstGeom>
          <a:noFill/>
        </p:spPr>
        <p:txBody>
          <a:bodyPr wrap="square" rtlCol="0">
            <a:spAutoFit/>
          </a:bodyPr>
          <a:lstStyle/>
          <a:p>
            <a:r>
              <a:rPr lang="zh-CN" altLang="en-US" sz="2000" spc="300" dirty="0">
                <a:latin typeface="华文中宋" panose="02010600040101010101" pitchFamily="2" charset="-122"/>
                <a:ea typeface="华文中宋" panose="02010600040101010101" pitchFamily="2" charset="-122"/>
              </a:rPr>
              <a:t>三维平面图</a:t>
            </a:r>
            <a:r>
              <a:rPr lang="en-US" altLang="zh-CN" sz="2000" spc="300" dirty="0">
                <a:latin typeface="华文中宋" panose="02010600040101010101" pitchFamily="2" charset="-122"/>
                <a:ea typeface="华文中宋" panose="02010600040101010101" pitchFamily="2" charset="-122"/>
              </a:rPr>
              <a:t>&amp;</a:t>
            </a:r>
            <a:r>
              <a:rPr lang="zh-CN" altLang="en-US" sz="2000" spc="300" dirty="0">
                <a:latin typeface="华文中宋" panose="02010600040101010101" pitchFamily="2" charset="-122"/>
                <a:ea typeface="华文中宋" panose="02010600040101010101" pitchFamily="2" charset="-122"/>
              </a:rPr>
              <a:t>热力图</a:t>
            </a:r>
          </a:p>
        </p:txBody>
      </p:sp>
      <p:pic>
        <p:nvPicPr>
          <p:cNvPr id="3" name="图片 2">
            <a:extLst>
              <a:ext uri="{FF2B5EF4-FFF2-40B4-BE49-F238E27FC236}">
                <a16:creationId xmlns:a16="http://schemas.microsoft.com/office/drawing/2014/main" id="{45B79706-40D3-0D1C-90FE-F00D05287604}"/>
              </a:ext>
            </a:extLst>
          </p:cNvPr>
          <p:cNvPicPr>
            <a:picLocks noChangeAspect="1"/>
          </p:cNvPicPr>
          <p:nvPr/>
        </p:nvPicPr>
        <p:blipFill>
          <a:blip r:embed="rId3"/>
          <a:stretch>
            <a:fillRect/>
          </a:stretch>
        </p:blipFill>
        <p:spPr>
          <a:xfrm>
            <a:off x="6390163" y="1656662"/>
            <a:ext cx="4469455" cy="4235887"/>
          </a:xfrm>
          <a:prstGeom prst="rect">
            <a:avLst/>
          </a:prstGeom>
        </p:spPr>
      </p:pic>
      <p:pic>
        <p:nvPicPr>
          <p:cNvPr id="11" name="图片 10">
            <a:extLst>
              <a:ext uri="{FF2B5EF4-FFF2-40B4-BE49-F238E27FC236}">
                <a16:creationId xmlns:a16="http://schemas.microsoft.com/office/drawing/2014/main" id="{3EA46003-4644-8CDD-47A0-CA97E11205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6422" y="1760100"/>
            <a:ext cx="4291719" cy="3879519"/>
          </a:xfrm>
          <a:prstGeom prst="rect">
            <a:avLst/>
          </a:prstGeom>
        </p:spPr>
      </p:pic>
      <p:sp>
        <p:nvSpPr>
          <p:cNvPr id="12" name="Synergistically utilize technically sound portals with frictionless chains. Dramatically customize…">
            <a:extLst>
              <a:ext uri="{FF2B5EF4-FFF2-40B4-BE49-F238E27FC236}">
                <a16:creationId xmlns:a16="http://schemas.microsoft.com/office/drawing/2014/main" id="{8274981D-3A95-812E-3C37-F9C166A563C5}"/>
              </a:ext>
            </a:extLst>
          </p:cNvPr>
          <p:cNvSpPr txBox="1"/>
          <p:nvPr/>
        </p:nvSpPr>
        <p:spPr>
          <a:xfrm>
            <a:off x="1621117" y="5634088"/>
            <a:ext cx="2854556" cy="69506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6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选择</a:t>
            </a:r>
            <a:r>
              <a:rPr lang="en-US" altLang="zh-CN" sz="1600" kern="0" dirty="0" err="1">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GLCM_pan</a:t>
            </a:r>
            <a:r>
              <a:rPr lang="zh-CN" altLang="en-US" sz="16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a:t>
            </a:r>
            <a:r>
              <a:rPr lang="en-US" altLang="zh-CN" sz="1600" kern="0" dirty="0" err="1">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Mean_Red</a:t>
            </a:r>
            <a:r>
              <a:rPr lang="zh-CN" altLang="en-US" sz="16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a:t>
            </a:r>
            <a:r>
              <a:rPr lang="en-US" altLang="zh-CN" sz="1600" kern="0" dirty="0" err="1">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Mean_NIR</a:t>
            </a:r>
            <a:r>
              <a:rPr lang="zh-CN" altLang="en-US" sz="16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三属性</a:t>
            </a:r>
            <a:endParaRPr lang="en-US" altLang="zh-CN" sz="16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p:txBody>
      </p:sp>
      <p:sp>
        <p:nvSpPr>
          <p:cNvPr id="14" name="Synergistically utilize technically sound portals with frictionless chains. Dramatically customize…">
            <a:extLst>
              <a:ext uri="{FF2B5EF4-FFF2-40B4-BE49-F238E27FC236}">
                <a16:creationId xmlns:a16="http://schemas.microsoft.com/office/drawing/2014/main" id="{4F81D8B4-CA03-665B-E2A1-16FD607E49DE}"/>
              </a:ext>
            </a:extLst>
          </p:cNvPr>
          <p:cNvSpPr txBox="1"/>
          <p:nvPr/>
        </p:nvSpPr>
        <p:spPr>
          <a:xfrm>
            <a:off x="7343534" y="5660732"/>
            <a:ext cx="2562711" cy="69506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1600" kern="0" dirty="0" err="1">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Mean_Green</a:t>
            </a:r>
            <a:r>
              <a:rPr lang="en-US" altLang="zh-CN" sz="16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 &amp; </a:t>
            </a:r>
            <a:r>
              <a:rPr lang="en-US" altLang="zh-CN" sz="1600" kern="0" dirty="0" err="1">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Mean_Red</a:t>
            </a:r>
            <a:r>
              <a:rPr lang="zh-CN" altLang="en-US" sz="16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相关度高</a:t>
            </a:r>
            <a:endParaRPr lang="en-US" altLang="zh-CN" sz="16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p:txBody>
      </p:sp>
    </p:spTree>
    <p:custDataLst>
      <p:tags r:id="rId1"/>
    </p:custDataLst>
    <p:extLst>
      <p:ext uri="{BB962C8B-B14F-4D97-AF65-F5344CB8AC3E}">
        <p14:creationId xmlns:p14="http://schemas.microsoft.com/office/powerpoint/2010/main" val="2423812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2"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4E34B0D-09DB-4B34-9B8F-81953E58DEAB}"/>
              </a:ext>
            </a:extLst>
          </p:cNvPr>
          <p:cNvSpPr/>
          <p:nvPr/>
        </p:nvSpPr>
        <p:spPr>
          <a:xfrm>
            <a:off x="1595792" y="1404782"/>
            <a:ext cx="3598104" cy="4399319"/>
          </a:xfrm>
          <a:prstGeom prst="rect">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 name="直接连接符 2">
            <a:extLst>
              <a:ext uri="{FF2B5EF4-FFF2-40B4-BE49-F238E27FC236}">
                <a16:creationId xmlns:a16="http://schemas.microsoft.com/office/drawing/2014/main" id="{A45D59A1-37F6-4AAE-81F8-C333F1DA5E69}"/>
              </a:ext>
            </a:extLst>
          </p:cNvPr>
          <p:cNvCxnSpPr/>
          <p:nvPr/>
        </p:nvCxnSpPr>
        <p:spPr>
          <a:xfrm>
            <a:off x="6080760" y="0"/>
            <a:ext cx="0" cy="685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4267E974-AFDB-4DCA-84AF-F942FBC86355}"/>
              </a:ext>
            </a:extLst>
          </p:cNvPr>
          <p:cNvSpPr/>
          <p:nvPr/>
        </p:nvSpPr>
        <p:spPr>
          <a:xfrm>
            <a:off x="584417" y="2137428"/>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CD1E8C8B-EE03-4630-86EF-99E369AB0F0D}"/>
              </a:ext>
            </a:extLst>
          </p:cNvPr>
          <p:cNvCxnSpPr/>
          <p:nvPr/>
        </p:nvCxnSpPr>
        <p:spPr>
          <a:xfrm>
            <a:off x="682801" y="2539443"/>
            <a:ext cx="0" cy="585926"/>
          </a:xfrm>
          <a:prstGeom prst="line">
            <a:avLst/>
          </a:prstGeom>
          <a:solidFill>
            <a:schemeClr val="bg1">
              <a:lumMod val="85000"/>
            </a:schemeClr>
          </a:solidFill>
          <a:ln>
            <a:solidFill>
              <a:srgbClr val="6F2923"/>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BDD955D1-D03F-4578-B70D-F6FD844BBFCD}"/>
              </a:ext>
            </a:extLst>
          </p:cNvPr>
          <p:cNvSpPr/>
          <p:nvPr/>
        </p:nvSpPr>
        <p:spPr>
          <a:xfrm>
            <a:off x="584416" y="3330615"/>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 name="直接连接符 6">
            <a:extLst>
              <a:ext uri="{FF2B5EF4-FFF2-40B4-BE49-F238E27FC236}">
                <a16:creationId xmlns:a16="http://schemas.microsoft.com/office/drawing/2014/main" id="{ED61F28C-B7F1-4115-B1EC-9C6D9A192D29}"/>
              </a:ext>
            </a:extLst>
          </p:cNvPr>
          <p:cNvCxnSpPr/>
          <p:nvPr/>
        </p:nvCxnSpPr>
        <p:spPr>
          <a:xfrm>
            <a:off x="682800" y="3732630"/>
            <a:ext cx="0" cy="585926"/>
          </a:xfrm>
          <a:prstGeom prst="line">
            <a:avLst/>
          </a:prstGeom>
          <a:solidFill>
            <a:schemeClr val="bg1">
              <a:lumMod val="85000"/>
            </a:schemeClr>
          </a:solidFill>
          <a:ln>
            <a:solidFill>
              <a:srgbClr val="6F2923"/>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F9C6002E-4E0A-4F0F-B8E7-05E70ED3FEA5}"/>
              </a:ext>
            </a:extLst>
          </p:cNvPr>
          <p:cNvSpPr/>
          <p:nvPr/>
        </p:nvSpPr>
        <p:spPr>
          <a:xfrm>
            <a:off x="584416" y="4523802"/>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文本框 11">
            <a:extLst>
              <a:ext uri="{FF2B5EF4-FFF2-40B4-BE49-F238E27FC236}">
                <a16:creationId xmlns:a16="http://schemas.microsoft.com/office/drawing/2014/main" id="{74E97FC9-8A64-46E7-AD0A-889DF7C8EEDD}"/>
              </a:ext>
            </a:extLst>
          </p:cNvPr>
          <p:cNvSpPr txBox="1"/>
          <p:nvPr/>
        </p:nvSpPr>
        <p:spPr>
          <a:xfrm>
            <a:off x="4704897" y="860155"/>
            <a:ext cx="1288366" cy="2554545"/>
          </a:xfrm>
          <a:prstGeom prst="rect">
            <a:avLst/>
          </a:prstGeom>
          <a:noFill/>
        </p:spPr>
        <p:txBody>
          <a:bodyPr wrap="square" rtlCol="0">
            <a:spAutoFit/>
          </a:bodyPr>
          <a:lstStyle/>
          <a:p>
            <a:pPr algn="dist"/>
            <a:r>
              <a:rPr lang="en-US" altLang="zh-CN" sz="8000" b="1" dirty="0">
                <a:effectLst>
                  <a:outerShdw blurRad="38100" dist="38100" dir="2700000" algn="tl">
                    <a:srgbClr val="000000">
                      <a:alpha val="43137"/>
                    </a:srgbClr>
                  </a:outerShdw>
                </a:effectLst>
                <a:cs typeface="+mn-ea"/>
                <a:sym typeface="+mn-lt"/>
              </a:rPr>
              <a:t>02.</a:t>
            </a:r>
            <a:endParaRPr lang="zh-CN" altLang="en-US" sz="8000" b="1" dirty="0">
              <a:effectLst>
                <a:outerShdw blurRad="38100" dist="38100" dir="2700000" algn="tl">
                  <a:srgbClr val="000000">
                    <a:alpha val="43137"/>
                  </a:srgbClr>
                </a:outerShdw>
              </a:effectLst>
              <a:cs typeface="+mn-ea"/>
              <a:sym typeface="+mn-lt"/>
            </a:endParaRPr>
          </a:p>
        </p:txBody>
      </p:sp>
      <p:pic>
        <p:nvPicPr>
          <p:cNvPr id="13" name="图片 12">
            <a:extLst>
              <a:ext uri="{FF2B5EF4-FFF2-40B4-BE49-F238E27FC236}">
                <a16:creationId xmlns:a16="http://schemas.microsoft.com/office/drawing/2014/main" id="{446506E2-8E96-4E2E-9125-ED0BC6DBAC6B}"/>
              </a:ext>
            </a:extLst>
          </p:cNvPr>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6979728" y="1906594"/>
            <a:ext cx="3235240" cy="461665"/>
          </a:xfrm>
          <a:prstGeom prst="rect">
            <a:avLst/>
          </a:prstGeom>
        </p:spPr>
      </p:pic>
      <p:sp>
        <p:nvSpPr>
          <p:cNvPr id="15" name="文本框 14">
            <a:extLst>
              <a:ext uri="{FF2B5EF4-FFF2-40B4-BE49-F238E27FC236}">
                <a16:creationId xmlns:a16="http://schemas.microsoft.com/office/drawing/2014/main" id="{CB4F67F4-319F-4EDF-B361-E72897976721}"/>
              </a:ext>
            </a:extLst>
          </p:cNvPr>
          <p:cNvSpPr txBox="1"/>
          <p:nvPr/>
        </p:nvSpPr>
        <p:spPr>
          <a:xfrm>
            <a:off x="6749702" y="2538360"/>
            <a:ext cx="3944551" cy="1107996"/>
          </a:xfrm>
          <a:prstGeom prst="rect">
            <a:avLst/>
          </a:prstGeom>
          <a:noFill/>
        </p:spPr>
        <p:txBody>
          <a:bodyPr wrap="square" rtlCol="0">
            <a:spAutoFit/>
          </a:bodyPr>
          <a:lstStyle/>
          <a:p>
            <a:pPr algn="ctr"/>
            <a:r>
              <a:rPr lang="en-US" altLang="zh-CN" sz="6600" dirty="0">
                <a:effectLst>
                  <a:outerShdw blurRad="38100" dist="38100" dir="2700000" algn="tl">
                    <a:srgbClr val="000000">
                      <a:alpha val="43137"/>
                    </a:srgbClr>
                  </a:outerShdw>
                </a:effectLst>
                <a:cs typeface="+mn-ea"/>
                <a:sym typeface="+mn-lt"/>
              </a:rPr>
              <a:t>Part two</a:t>
            </a:r>
            <a:endParaRPr lang="zh-CN" altLang="en-US" sz="6600" dirty="0">
              <a:effectLst>
                <a:outerShdw blurRad="38100" dist="38100" dir="2700000" algn="tl">
                  <a:srgbClr val="000000">
                    <a:alpha val="43137"/>
                  </a:srgbClr>
                </a:outerShdw>
              </a:effectLst>
              <a:cs typeface="+mn-ea"/>
              <a:sym typeface="+mn-lt"/>
            </a:endParaRPr>
          </a:p>
        </p:txBody>
      </p:sp>
      <p:pic>
        <p:nvPicPr>
          <p:cNvPr id="16" name="图片 15">
            <a:extLst>
              <a:ext uri="{FF2B5EF4-FFF2-40B4-BE49-F238E27FC236}">
                <a16:creationId xmlns:a16="http://schemas.microsoft.com/office/drawing/2014/main" id="{A8A36A54-72CB-4D70-86CD-CF0263412BB9}"/>
              </a:ext>
            </a:extLst>
          </p:cNvPr>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6979728" y="4720571"/>
            <a:ext cx="3235240" cy="461665"/>
          </a:xfrm>
          <a:prstGeom prst="rect">
            <a:avLst/>
          </a:prstGeom>
        </p:spPr>
      </p:pic>
      <p:pic>
        <p:nvPicPr>
          <p:cNvPr id="2" name="Picture 2" descr="查看源图像">
            <a:extLst>
              <a:ext uri="{FF2B5EF4-FFF2-40B4-BE49-F238E27FC236}">
                <a16:creationId xmlns:a16="http://schemas.microsoft.com/office/drawing/2014/main" id="{C2BE6D33-9C37-588D-9C34-4E2789EF4910}"/>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 r="-3820" b="18049"/>
          <a:stretch/>
        </p:blipFill>
        <p:spPr bwMode="auto">
          <a:xfrm>
            <a:off x="2191520" y="2027157"/>
            <a:ext cx="2534959" cy="3000454"/>
          </a:xfrm>
          <a:prstGeom prst="rect">
            <a:avLst/>
          </a:prstGeom>
          <a:noFill/>
          <a:extLst>
            <a:ext uri="{909E8E84-426E-40DD-AFC4-6F175D3DCCD1}">
              <a14:hiddenFill xmlns:a14="http://schemas.microsoft.com/office/drawing/2010/main">
                <a:solidFill>
                  <a:srgbClr val="FFFFFF"/>
                </a:solidFill>
              </a14:hiddenFill>
            </a:ext>
          </a:extLst>
        </p:spPr>
      </p:pic>
      <p:sp>
        <p:nvSpPr>
          <p:cNvPr id="9" name="Synergistically utilize technically sound portals with frictionless chains. Dramatically customize…">
            <a:extLst>
              <a:ext uri="{FF2B5EF4-FFF2-40B4-BE49-F238E27FC236}">
                <a16:creationId xmlns:a16="http://schemas.microsoft.com/office/drawing/2014/main" id="{40FEB520-430F-557A-405C-1067B6D60780}"/>
              </a:ext>
            </a:extLst>
          </p:cNvPr>
          <p:cNvSpPr txBox="1"/>
          <p:nvPr/>
        </p:nvSpPr>
        <p:spPr>
          <a:xfrm>
            <a:off x="6996787" y="3732630"/>
            <a:ext cx="3450379" cy="57451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2800" b="1" dirty="0">
                <a:solidFill>
                  <a:schemeClr val="bg1">
                    <a:lumMod val="50000"/>
                  </a:schemeClr>
                </a:solidFill>
                <a:cs typeface="+mn-ea"/>
                <a:sym typeface="+mn-lt"/>
              </a:rPr>
              <a:t>数据清洗</a:t>
            </a:r>
            <a:endParaRPr lang="en-US" altLang="zh-CN" sz="2800" kern="0" dirty="0">
              <a:solidFill>
                <a:schemeClr val="bg1">
                  <a:lumMod val="65000"/>
                </a:schemeClr>
              </a:solidFill>
              <a:cs typeface="+mn-ea"/>
              <a:sym typeface="+mn-lt"/>
            </a:endParaRPr>
          </a:p>
        </p:txBody>
      </p:sp>
    </p:spTree>
    <p:extLst>
      <p:ext uri="{BB962C8B-B14F-4D97-AF65-F5344CB8AC3E}">
        <p14:creationId xmlns:p14="http://schemas.microsoft.com/office/powerpoint/2010/main" val="129835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1+#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去重</a:t>
            </a:r>
          </a:p>
        </p:txBody>
      </p:sp>
      <p:pic>
        <p:nvPicPr>
          <p:cNvPr id="3" name="图片 2">
            <a:extLst>
              <a:ext uri="{FF2B5EF4-FFF2-40B4-BE49-F238E27FC236}">
                <a16:creationId xmlns:a16="http://schemas.microsoft.com/office/drawing/2014/main" id="{315B41DD-727C-00ED-8129-FD6F4D49D5DA}"/>
              </a:ext>
            </a:extLst>
          </p:cNvPr>
          <p:cNvPicPr>
            <a:picLocks noChangeAspect="1"/>
          </p:cNvPicPr>
          <p:nvPr/>
        </p:nvPicPr>
        <p:blipFill>
          <a:blip r:embed="rId3"/>
          <a:stretch>
            <a:fillRect/>
          </a:stretch>
        </p:blipFill>
        <p:spPr>
          <a:xfrm>
            <a:off x="548149" y="2228325"/>
            <a:ext cx="4943715" cy="1000752"/>
          </a:xfrm>
          <a:prstGeom prst="rect">
            <a:avLst/>
          </a:prstGeom>
        </p:spPr>
      </p:pic>
      <p:pic>
        <p:nvPicPr>
          <p:cNvPr id="23" name="图片 22">
            <a:extLst>
              <a:ext uri="{FF2B5EF4-FFF2-40B4-BE49-F238E27FC236}">
                <a16:creationId xmlns:a16="http://schemas.microsoft.com/office/drawing/2014/main" id="{7E814BF1-AD21-1CC6-A0D5-DA2D9399310C}"/>
              </a:ext>
            </a:extLst>
          </p:cNvPr>
          <p:cNvPicPr>
            <a:picLocks noChangeAspect="1"/>
          </p:cNvPicPr>
          <p:nvPr/>
        </p:nvPicPr>
        <p:blipFill>
          <a:blip r:embed="rId4"/>
          <a:stretch>
            <a:fillRect/>
          </a:stretch>
        </p:blipFill>
        <p:spPr>
          <a:xfrm>
            <a:off x="548149" y="3923070"/>
            <a:ext cx="4943715" cy="1008308"/>
          </a:xfrm>
          <a:prstGeom prst="rect">
            <a:avLst/>
          </a:prstGeom>
        </p:spPr>
      </p:pic>
      <p:cxnSp>
        <p:nvCxnSpPr>
          <p:cNvPr id="24" name="直接箭头连接符 23">
            <a:extLst>
              <a:ext uri="{FF2B5EF4-FFF2-40B4-BE49-F238E27FC236}">
                <a16:creationId xmlns:a16="http://schemas.microsoft.com/office/drawing/2014/main" id="{3A5F3F44-409E-8A58-DB1D-16DFE3459D20}"/>
              </a:ext>
            </a:extLst>
          </p:cNvPr>
          <p:cNvCxnSpPr>
            <a:cxnSpLocks/>
            <a:stCxn id="3" idx="2"/>
            <a:endCxn id="23" idx="0"/>
          </p:cNvCxnSpPr>
          <p:nvPr/>
        </p:nvCxnSpPr>
        <p:spPr>
          <a:xfrm>
            <a:off x="3020007" y="3229077"/>
            <a:ext cx="0" cy="693993"/>
          </a:xfrm>
          <a:prstGeom prst="straightConnector1">
            <a:avLst/>
          </a:prstGeom>
          <a:ln w="28575">
            <a:solidFill>
              <a:srgbClr val="6F2923"/>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图表 28">
            <a:extLst>
              <a:ext uri="{FF2B5EF4-FFF2-40B4-BE49-F238E27FC236}">
                <a16:creationId xmlns:a16="http://schemas.microsoft.com/office/drawing/2014/main" id="{3AF6B149-50D5-AAC8-BFC6-91032C5301F6}"/>
              </a:ext>
            </a:extLst>
          </p:cNvPr>
          <p:cNvGraphicFramePr/>
          <p:nvPr>
            <p:extLst>
              <p:ext uri="{D42A27DB-BD31-4B8C-83A1-F6EECF244321}">
                <p14:modId xmlns:p14="http://schemas.microsoft.com/office/powerpoint/2010/main" val="982895469"/>
              </p:ext>
            </p:extLst>
          </p:nvPr>
        </p:nvGraphicFramePr>
        <p:xfrm>
          <a:off x="6300138" y="1761688"/>
          <a:ext cx="5138690" cy="4571999"/>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3294517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缺失值处理</a:t>
            </a: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 </a:t>
            </a:r>
            <a:endParaRPr lang="zh-CN" altLang="en-US" sz="2400" spc="600" dirty="0">
              <a:solidFill>
                <a:schemeClr val="bg1"/>
              </a:solidFill>
              <a:latin typeface="华文中宋" panose="02010600040101010101" pitchFamily="2" charset="-122"/>
              <a:ea typeface="华文中宋" panose="02010600040101010101" pitchFamily="2" charset="-122"/>
              <a:cs typeface="+mn-ea"/>
              <a:sym typeface="+mn-lt"/>
            </a:endParaRPr>
          </a:p>
        </p:txBody>
      </p:sp>
      <p:pic>
        <p:nvPicPr>
          <p:cNvPr id="2" name="图片 1">
            <a:extLst>
              <a:ext uri="{FF2B5EF4-FFF2-40B4-BE49-F238E27FC236}">
                <a16:creationId xmlns:a16="http://schemas.microsoft.com/office/drawing/2014/main" id="{24C7C9A9-64EA-1FFF-5568-6E6F3907BC9B}"/>
              </a:ext>
            </a:extLst>
          </p:cNvPr>
          <p:cNvPicPr>
            <a:picLocks noChangeAspect="1"/>
          </p:cNvPicPr>
          <p:nvPr/>
        </p:nvPicPr>
        <p:blipFill rotWithShape="1">
          <a:blip r:embed="rId3"/>
          <a:srcRect b="12144"/>
          <a:stretch/>
        </p:blipFill>
        <p:spPr>
          <a:xfrm>
            <a:off x="420026" y="1953143"/>
            <a:ext cx="5182483" cy="1962563"/>
          </a:xfrm>
          <a:prstGeom prst="rect">
            <a:avLst/>
          </a:prstGeom>
        </p:spPr>
      </p:pic>
      <p:pic>
        <p:nvPicPr>
          <p:cNvPr id="13" name="图片 12">
            <a:extLst>
              <a:ext uri="{FF2B5EF4-FFF2-40B4-BE49-F238E27FC236}">
                <a16:creationId xmlns:a16="http://schemas.microsoft.com/office/drawing/2014/main" id="{F2E62AC1-0241-559B-476F-8036C1A5AF7E}"/>
              </a:ext>
            </a:extLst>
          </p:cNvPr>
          <p:cNvPicPr>
            <a:picLocks noChangeAspect="1"/>
          </p:cNvPicPr>
          <p:nvPr/>
        </p:nvPicPr>
        <p:blipFill>
          <a:blip r:embed="rId4"/>
          <a:stretch>
            <a:fillRect/>
          </a:stretch>
        </p:blipFill>
        <p:spPr>
          <a:xfrm>
            <a:off x="3434218" y="4299779"/>
            <a:ext cx="5284694" cy="1962562"/>
          </a:xfrm>
          <a:prstGeom prst="rect">
            <a:avLst/>
          </a:prstGeom>
        </p:spPr>
      </p:pic>
      <p:cxnSp>
        <p:nvCxnSpPr>
          <p:cNvPr id="22" name="直接箭头连接符 21">
            <a:extLst>
              <a:ext uri="{FF2B5EF4-FFF2-40B4-BE49-F238E27FC236}">
                <a16:creationId xmlns:a16="http://schemas.microsoft.com/office/drawing/2014/main" id="{2A93F389-C18E-6AA7-5004-6DC17C6E4FCA}"/>
              </a:ext>
            </a:extLst>
          </p:cNvPr>
          <p:cNvCxnSpPr>
            <a:cxnSpLocks/>
            <a:stCxn id="2" idx="2"/>
          </p:cNvCxnSpPr>
          <p:nvPr/>
        </p:nvCxnSpPr>
        <p:spPr>
          <a:xfrm>
            <a:off x="3011268" y="3915706"/>
            <a:ext cx="471545" cy="384073"/>
          </a:xfrm>
          <a:prstGeom prst="straightConnector1">
            <a:avLst/>
          </a:prstGeom>
          <a:ln w="28575">
            <a:solidFill>
              <a:srgbClr val="6F2923"/>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7D1391F9-CFD3-FCFB-C119-4CD26294038F}"/>
              </a:ext>
            </a:extLst>
          </p:cNvPr>
          <p:cNvPicPr>
            <a:picLocks noChangeAspect="1"/>
          </p:cNvPicPr>
          <p:nvPr/>
        </p:nvPicPr>
        <p:blipFill>
          <a:blip r:embed="rId5"/>
          <a:stretch>
            <a:fillRect/>
          </a:stretch>
        </p:blipFill>
        <p:spPr>
          <a:xfrm>
            <a:off x="6567106" y="1978207"/>
            <a:ext cx="5127761" cy="1912434"/>
          </a:xfrm>
          <a:prstGeom prst="rect">
            <a:avLst/>
          </a:prstGeom>
        </p:spPr>
      </p:pic>
      <p:cxnSp>
        <p:nvCxnSpPr>
          <p:cNvPr id="25" name="直接箭头连接符 24">
            <a:extLst>
              <a:ext uri="{FF2B5EF4-FFF2-40B4-BE49-F238E27FC236}">
                <a16:creationId xmlns:a16="http://schemas.microsoft.com/office/drawing/2014/main" id="{39A6186F-6C81-7ED3-CF5C-9A3E5B498027}"/>
              </a:ext>
            </a:extLst>
          </p:cNvPr>
          <p:cNvCxnSpPr>
            <a:cxnSpLocks/>
            <a:endCxn id="24" idx="2"/>
          </p:cNvCxnSpPr>
          <p:nvPr/>
        </p:nvCxnSpPr>
        <p:spPr>
          <a:xfrm flipV="1">
            <a:off x="8496300" y="3890641"/>
            <a:ext cx="634687" cy="516259"/>
          </a:xfrm>
          <a:prstGeom prst="straightConnector1">
            <a:avLst/>
          </a:prstGeom>
          <a:ln w="28575">
            <a:solidFill>
              <a:srgbClr val="6F2923"/>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30A4F492-1A81-DA53-A216-7684237AA36E}"/>
              </a:ext>
            </a:extLst>
          </p:cNvPr>
          <p:cNvSpPr/>
          <p:nvPr/>
        </p:nvSpPr>
        <p:spPr>
          <a:xfrm>
            <a:off x="420025" y="2366682"/>
            <a:ext cx="5182483" cy="215153"/>
          </a:xfrm>
          <a:prstGeom prst="roundRect">
            <a:avLst/>
          </a:prstGeom>
          <a:solidFill>
            <a:srgbClr val="61776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24097027-43E8-B335-8163-CAA3F66646AE}"/>
              </a:ext>
            </a:extLst>
          </p:cNvPr>
          <p:cNvSpPr/>
          <p:nvPr/>
        </p:nvSpPr>
        <p:spPr>
          <a:xfrm>
            <a:off x="3504758" y="4888210"/>
            <a:ext cx="4991542" cy="253009"/>
          </a:xfrm>
          <a:prstGeom prst="roundRect">
            <a:avLst/>
          </a:prstGeom>
          <a:solidFill>
            <a:srgbClr val="61776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9D12FAF0-BBBE-8C37-F61C-77DAB039A86E}"/>
              </a:ext>
            </a:extLst>
          </p:cNvPr>
          <p:cNvSpPr/>
          <p:nvPr/>
        </p:nvSpPr>
        <p:spPr>
          <a:xfrm>
            <a:off x="6567106" y="2292724"/>
            <a:ext cx="5071324" cy="270233"/>
          </a:xfrm>
          <a:prstGeom prst="roundRect">
            <a:avLst/>
          </a:prstGeom>
          <a:solidFill>
            <a:srgbClr val="61776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B6DEF7D6-12D7-DB60-87F4-B9ED9A29334F}"/>
              </a:ext>
            </a:extLst>
          </p:cNvPr>
          <p:cNvSpPr txBox="1"/>
          <p:nvPr/>
        </p:nvSpPr>
        <p:spPr>
          <a:xfrm>
            <a:off x="1238157" y="3964104"/>
            <a:ext cx="2008883"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缺失值替换为</a:t>
            </a:r>
            <a:r>
              <a:rPr lang="en-US" altLang="zh-CN" dirty="0">
                <a:latin typeface="华文中宋" panose="02010600040101010101" pitchFamily="2" charset="-122"/>
                <a:ea typeface="华文中宋" panose="02010600040101010101" pitchFamily="2" charset="-122"/>
              </a:rPr>
              <a:t>nan</a:t>
            </a:r>
            <a:endParaRPr lang="zh-CN" altLang="en-US" dirty="0">
              <a:latin typeface="华文中宋" panose="02010600040101010101" pitchFamily="2" charset="-122"/>
              <a:ea typeface="华文中宋" panose="02010600040101010101" pitchFamily="2" charset="-122"/>
            </a:endParaRPr>
          </a:p>
        </p:txBody>
      </p:sp>
      <p:sp>
        <p:nvSpPr>
          <p:cNvPr id="35" name="文本框 34">
            <a:extLst>
              <a:ext uri="{FF2B5EF4-FFF2-40B4-BE49-F238E27FC236}">
                <a16:creationId xmlns:a16="http://schemas.microsoft.com/office/drawing/2014/main" id="{98360ACA-46CE-ECDF-15DF-1E77803B8F9D}"/>
              </a:ext>
            </a:extLst>
          </p:cNvPr>
          <p:cNvSpPr txBox="1"/>
          <p:nvPr/>
        </p:nvSpPr>
        <p:spPr>
          <a:xfrm>
            <a:off x="8998117" y="3853460"/>
            <a:ext cx="2829621" cy="584775"/>
          </a:xfrm>
          <a:prstGeom prst="rect">
            <a:avLst/>
          </a:prstGeom>
          <a:noFill/>
        </p:spPr>
        <p:txBody>
          <a:bodyPr wrap="none" rtlCol="0">
            <a:spAutoFit/>
          </a:bodyPr>
          <a:lstStyle/>
          <a:p>
            <a:r>
              <a:rPr lang="zh-CN" altLang="en-US" sz="1600" dirty="0">
                <a:latin typeface="华文中宋" panose="02010600040101010101" pitchFamily="2" charset="-122"/>
                <a:ea typeface="华文中宋" panose="02010600040101010101" pitchFamily="2" charset="-122"/>
              </a:rPr>
              <a:t>删除</a:t>
            </a:r>
            <a:r>
              <a:rPr lang="en-US" altLang="zh-CN" sz="1600" dirty="0">
                <a:latin typeface="华文中宋" panose="02010600040101010101" pitchFamily="2" charset="-122"/>
                <a:ea typeface="华文中宋" panose="02010600040101010101" pitchFamily="2" charset="-122"/>
              </a:rPr>
              <a:t>nan</a:t>
            </a:r>
            <a:r>
              <a:rPr lang="zh-CN" altLang="en-US" sz="1600" dirty="0">
                <a:latin typeface="华文中宋" panose="02010600040101010101" pitchFamily="2" charset="-122"/>
                <a:ea typeface="华文中宋" panose="02010600040101010101" pitchFamily="2" charset="-122"/>
              </a:rPr>
              <a:t>超过半数的数据对象</a:t>
            </a:r>
            <a:endParaRPr lang="en-US" altLang="zh-CN" sz="1600" dirty="0">
              <a:latin typeface="华文中宋" panose="02010600040101010101" pitchFamily="2" charset="-122"/>
              <a:ea typeface="华文中宋" panose="02010600040101010101" pitchFamily="2" charset="-122"/>
            </a:endParaRPr>
          </a:p>
          <a:p>
            <a:r>
              <a:rPr lang="zh-CN" altLang="en-US" sz="1600" dirty="0">
                <a:latin typeface="华文中宋" panose="02010600040101010101" pitchFamily="2" charset="-122"/>
                <a:ea typeface="华文中宋" panose="02010600040101010101" pitchFamily="2" charset="-122"/>
              </a:rPr>
              <a:t>其余缺失值用平均数填充</a:t>
            </a:r>
          </a:p>
        </p:txBody>
      </p:sp>
    </p:spTree>
    <p:custDataLst>
      <p:tags r:id="rId1"/>
    </p:custDataLst>
    <p:extLst>
      <p:ext uri="{BB962C8B-B14F-4D97-AF65-F5344CB8AC3E}">
        <p14:creationId xmlns:p14="http://schemas.microsoft.com/office/powerpoint/2010/main" val="1687144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13130F61-7A0D-2871-AD23-18B2FA5B7975}"/>
              </a:ext>
            </a:extLst>
          </p:cNvPr>
          <p:cNvPicPr>
            <a:picLocks noChangeAspect="1"/>
          </p:cNvPicPr>
          <p:nvPr/>
        </p:nvPicPr>
        <p:blipFill>
          <a:blip r:embed="rId3"/>
          <a:stretch>
            <a:fillRect/>
          </a:stretch>
        </p:blipFill>
        <p:spPr>
          <a:xfrm>
            <a:off x="548149" y="2748036"/>
            <a:ext cx="5547851" cy="2598650"/>
          </a:xfrm>
          <a:prstGeom prst="rect">
            <a:avLst/>
          </a:prstGeom>
        </p:spPr>
      </p:pic>
      <p:sp>
        <p:nvSpPr>
          <p:cNvPr id="32" name="矩形: 圆角 31">
            <a:extLst>
              <a:ext uri="{FF2B5EF4-FFF2-40B4-BE49-F238E27FC236}">
                <a16:creationId xmlns:a16="http://schemas.microsoft.com/office/drawing/2014/main" id="{6D9017E4-0305-9BD3-C018-BA995FA7096D}"/>
              </a:ext>
            </a:extLst>
          </p:cNvPr>
          <p:cNvSpPr/>
          <p:nvPr/>
        </p:nvSpPr>
        <p:spPr>
          <a:xfrm>
            <a:off x="3785347" y="2944906"/>
            <a:ext cx="2131359" cy="242047"/>
          </a:xfrm>
          <a:prstGeom prst="roundRect">
            <a:avLst/>
          </a:prstGeom>
          <a:solidFill>
            <a:srgbClr val="61776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766421" cy="550530"/>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异常值识别和处理</a:t>
            </a:r>
          </a:p>
        </p:txBody>
      </p:sp>
      <p:sp>
        <p:nvSpPr>
          <p:cNvPr id="22" name="文本框 21">
            <a:extLst>
              <a:ext uri="{FF2B5EF4-FFF2-40B4-BE49-F238E27FC236}">
                <a16:creationId xmlns:a16="http://schemas.microsoft.com/office/drawing/2014/main" id="{B7332668-1BDE-B5CC-AF6D-E5042C05AD18}"/>
              </a:ext>
            </a:extLst>
          </p:cNvPr>
          <p:cNvSpPr txBox="1"/>
          <p:nvPr/>
        </p:nvSpPr>
        <p:spPr>
          <a:xfrm>
            <a:off x="4050046" y="951687"/>
            <a:ext cx="5093954" cy="461665"/>
          </a:xfrm>
          <a:prstGeom prst="rect">
            <a:avLst/>
          </a:prstGeom>
          <a:noFill/>
        </p:spPr>
        <p:txBody>
          <a:bodyPr wrap="square" rtlCol="0">
            <a:spAutoFit/>
          </a:bodyPr>
          <a:lstStyle/>
          <a:p>
            <a:r>
              <a:rPr lang="zh-CN" altLang="en-US" sz="2400" spc="600" dirty="0">
                <a:latin typeface="华文中宋" panose="02010600040101010101" pitchFamily="2" charset="-122"/>
                <a:ea typeface="华文中宋" panose="02010600040101010101" pitchFamily="2" charset="-122"/>
              </a:rPr>
              <a:t>基于正态分布</a:t>
            </a:r>
          </a:p>
        </p:txBody>
      </p:sp>
      <p:cxnSp>
        <p:nvCxnSpPr>
          <p:cNvPr id="23" name="直接连接符 22">
            <a:extLst>
              <a:ext uri="{FF2B5EF4-FFF2-40B4-BE49-F238E27FC236}">
                <a16:creationId xmlns:a16="http://schemas.microsoft.com/office/drawing/2014/main" id="{25453A35-6471-4BCE-E9E7-01B0AF8F1454}"/>
              </a:ext>
            </a:extLst>
          </p:cNvPr>
          <p:cNvCxnSpPr>
            <a:cxnSpLocks/>
          </p:cNvCxnSpPr>
          <p:nvPr/>
        </p:nvCxnSpPr>
        <p:spPr>
          <a:xfrm>
            <a:off x="1787389" y="1381564"/>
            <a:ext cx="4630884" cy="0"/>
          </a:xfrm>
          <a:prstGeom prst="line">
            <a:avLst/>
          </a:prstGeom>
          <a:ln w="38100">
            <a:solidFill>
              <a:srgbClr val="6F2923"/>
            </a:solidFill>
          </a:ln>
          <a:effectLst/>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E316B968-4D92-C55A-98AA-1D79C0B9BE24}"/>
              </a:ext>
            </a:extLst>
          </p:cNvPr>
          <p:cNvPicPr>
            <a:picLocks noChangeAspect="1"/>
          </p:cNvPicPr>
          <p:nvPr/>
        </p:nvPicPr>
        <p:blipFill>
          <a:blip r:embed="rId4"/>
          <a:stretch>
            <a:fillRect/>
          </a:stretch>
        </p:blipFill>
        <p:spPr>
          <a:xfrm>
            <a:off x="548150" y="1996832"/>
            <a:ext cx="5093954" cy="323822"/>
          </a:xfrm>
          <a:prstGeom prst="rect">
            <a:avLst/>
          </a:prstGeom>
        </p:spPr>
      </p:pic>
      <p:sp>
        <p:nvSpPr>
          <p:cNvPr id="33" name="矩形: 圆角 32">
            <a:extLst>
              <a:ext uri="{FF2B5EF4-FFF2-40B4-BE49-F238E27FC236}">
                <a16:creationId xmlns:a16="http://schemas.microsoft.com/office/drawing/2014/main" id="{E0FBB33B-7122-5732-F0B9-3A913199D10B}"/>
              </a:ext>
            </a:extLst>
          </p:cNvPr>
          <p:cNvSpPr/>
          <p:nvPr/>
        </p:nvSpPr>
        <p:spPr>
          <a:xfrm>
            <a:off x="3785346" y="3446576"/>
            <a:ext cx="2205319" cy="242048"/>
          </a:xfrm>
          <a:prstGeom prst="roundRect">
            <a:avLst/>
          </a:prstGeom>
          <a:solidFill>
            <a:srgbClr val="61776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EB300EC2-A3E7-5581-1303-EAC5444CB73A}"/>
              </a:ext>
            </a:extLst>
          </p:cNvPr>
          <p:cNvSpPr/>
          <p:nvPr/>
        </p:nvSpPr>
        <p:spPr>
          <a:xfrm>
            <a:off x="3655359" y="3994982"/>
            <a:ext cx="1986746" cy="242047"/>
          </a:xfrm>
          <a:prstGeom prst="roundRect">
            <a:avLst/>
          </a:prstGeom>
          <a:solidFill>
            <a:srgbClr val="61776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ED02B4C1-AE17-FC93-2451-1FEB6884D4E7}"/>
              </a:ext>
            </a:extLst>
          </p:cNvPr>
          <p:cNvSpPr/>
          <p:nvPr/>
        </p:nvSpPr>
        <p:spPr>
          <a:xfrm>
            <a:off x="3859306" y="4496653"/>
            <a:ext cx="2131359" cy="242047"/>
          </a:xfrm>
          <a:prstGeom prst="roundRect">
            <a:avLst/>
          </a:prstGeom>
          <a:solidFill>
            <a:srgbClr val="61776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8B7AE45B-5E65-F75D-84A5-5E5F925F864F}"/>
              </a:ext>
            </a:extLst>
          </p:cNvPr>
          <p:cNvSpPr/>
          <p:nvPr/>
        </p:nvSpPr>
        <p:spPr>
          <a:xfrm>
            <a:off x="3785347" y="5044704"/>
            <a:ext cx="2131359" cy="242047"/>
          </a:xfrm>
          <a:prstGeom prst="roundRect">
            <a:avLst/>
          </a:prstGeom>
          <a:solidFill>
            <a:srgbClr val="61776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98A32982-9335-DAAC-534E-3DB64D91729E}"/>
              </a:ext>
            </a:extLst>
          </p:cNvPr>
          <p:cNvSpPr txBox="1"/>
          <p:nvPr/>
        </p:nvSpPr>
        <p:spPr>
          <a:xfrm>
            <a:off x="6597023" y="3244434"/>
            <a:ext cx="4307777" cy="646331"/>
          </a:xfrm>
          <a:prstGeom prst="rect">
            <a:avLst/>
          </a:prstGeom>
          <a:noFill/>
        </p:spPr>
        <p:txBody>
          <a:bodyPr wrap="square" rtlCol="0">
            <a:spAutoFit/>
          </a:bodyPr>
          <a:lstStyle/>
          <a:p>
            <a:r>
              <a:rPr lang="zh-CN" altLang="en-US" dirty="0">
                <a:latin typeface="华文中宋" panose="02010600040101010101" pitchFamily="2" charset="-122"/>
                <a:ea typeface="华文中宋" panose="02010600040101010101" pitchFamily="2" charset="-122"/>
              </a:rPr>
              <a:t>由于</a:t>
            </a:r>
            <a:r>
              <a:rPr lang="en-US" altLang="zh-CN" dirty="0" err="1">
                <a:latin typeface="华文中宋" panose="02010600040101010101" pitchFamily="2" charset="-122"/>
                <a:ea typeface="华文中宋" panose="02010600040101010101" pitchFamily="2" charset="-122"/>
              </a:rPr>
              <a:t>p_value</a:t>
            </a:r>
            <a:r>
              <a:rPr lang="zh-CN" altLang="en-US" dirty="0">
                <a:latin typeface="华文中宋" panose="02010600040101010101" pitchFamily="2" charset="-122"/>
                <a:ea typeface="华文中宋" panose="02010600040101010101" pitchFamily="2" charset="-122"/>
              </a:rPr>
              <a:t>很小，数据不服从正态分布，无法使用此方法进行异常值处理</a:t>
            </a:r>
            <a:endParaRPr lang="zh-CN" altLang="en-US" dirty="0">
              <a:solidFill>
                <a:schemeClr val="tx1">
                  <a:lumMod val="85000"/>
                  <a:lumOff val="15000"/>
                </a:schemeClr>
              </a:solidFill>
              <a:latin typeface="华文中宋" panose="02010600040101010101" pitchFamily="2" charset="-122"/>
              <a:ea typeface="华文中宋" panose="02010600040101010101" pitchFamily="2" charset="-122"/>
            </a:endParaRPr>
          </a:p>
        </p:txBody>
      </p:sp>
      <p:cxnSp>
        <p:nvCxnSpPr>
          <p:cNvPr id="40" name="直接箭头连接符 39">
            <a:extLst>
              <a:ext uri="{FF2B5EF4-FFF2-40B4-BE49-F238E27FC236}">
                <a16:creationId xmlns:a16="http://schemas.microsoft.com/office/drawing/2014/main" id="{39FCA43C-AC0E-752B-BB37-707C2E9BBE69}"/>
              </a:ext>
            </a:extLst>
          </p:cNvPr>
          <p:cNvCxnSpPr>
            <a:cxnSpLocks/>
            <a:stCxn id="25" idx="2"/>
          </p:cNvCxnSpPr>
          <p:nvPr/>
        </p:nvCxnSpPr>
        <p:spPr>
          <a:xfrm>
            <a:off x="3095127" y="2320654"/>
            <a:ext cx="0" cy="427382"/>
          </a:xfrm>
          <a:prstGeom prst="straightConnector1">
            <a:avLst/>
          </a:prstGeom>
          <a:ln w="28575">
            <a:solidFill>
              <a:srgbClr val="6F2923"/>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7104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2" grpId="0"/>
      <p:bldP spid="33" grpId="0" animBg="1"/>
      <p:bldP spid="34" grpId="0" animBg="1"/>
      <p:bldP spid="35" grpId="0" animBg="1"/>
      <p:bldP spid="36" grpId="0" animBg="1"/>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766421" cy="550530"/>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异常值识别和处理</a:t>
            </a:r>
          </a:p>
        </p:txBody>
      </p:sp>
      <p:sp>
        <p:nvSpPr>
          <p:cNvPr id="22" name="文本框 21">
            <a:extLst>
              <a:ext uri="{FF2B5EF4-FFF2-40B4-BE49-F238E27FC236}">
                <a16:creationId xmlns:a16="http://schemas.microsoft.com/office/drawing/2014/main" id="{B7332668-1BDE-B5CC-AF6D-E5042C05AD18}"/>
              </a:ext>
            </a:extLst>
          </p:cNvPr>
          <p:cNvSpPr txBox="1"/>
          <p:nvPr/>
        </p:nvSpPr>
        <p:spPr>
          <a:xfrm>
            <a:off x="4050046" y="951687"/>
            <a:ext cx="5093954" cy="461665"/>
          </a:xfrm>
          <a:prstGeom prst="rect">
            <a:avLst/>
          </a:prstGeom>
          <a:noFill/>
        </p:spPr>
        <p:txBody>
          <a:bodyPr wrap="square" rtlCol="0">
            <a:spAutoFit/>
          </a:bodyPr>
          <a:lstStyle/>
          <a:p>
            <a:r>
              <a:rPr lang="en-US" altLang="zh-CN" sz="2400" spc="600" dirty="0">
                <a:latin typeface="华文中宋" panose="02010600040101010101" pitchFamily="2" charset="-122"/>
                <a:ea typeface="华文中宋" panose="02010600040101010101" pitchFamily="2" charset="-122"/>
              </a:rPr>
              <a:t>K-means</a:t>
            </a:r>
            <a:endParaRPr lang="zh-CN" altLang="en-US" sz="2400" spc="600" dirty="0">
              <a:latin typeface="华文中宋" panose="02010600040101010101" pitchFamily="2" charset="-122"/>
              <a:ea typeface="华文中宋" panose="02010600040101010101" pitchFamily="2" charset="-122"/>
            </a:endParaRPr>
          </a:p>
        </p:txBody>
      </p:sp>
      <p:cxnSp>
        <p:nvCxnSpPr>
          <p:cNvPr id="23" name="直接连接符 22">
            <a:extLst>
              <a:ext uri="{FF2B5EF4-FFF2-40B4-BE49-F238E27FC236}">
                <a16:creationId xmlns:a16="http://schemas.microsoft.com/office/drawing/2014/main" id="{25453A35-6471-4BCE-E9E7-01B0AF8F1454}"/>
              </a:ext>
            </a:extLst>
          </p:cNvPr>
          <p:cNvCxnSpPr>
            <a:cxnSpLocks/>
          </p:cNvCxnSpPr>
          <p:nvPr/>
        </p:nvCxnSpPr>
        <p:spPr>
          <a:xfrm>
            <a:off x="1787389" y="1381564"/>
            <a:ext cx="4630884" cy="0"/>
          </a:xfrm>
          <a:prstGeom prst="line">
            <a:avLst/>
          </a:prstGeom>
          <a:ln w="38100">
            <a:solidFill>
              <a:srgbClr val="6F2923"/>
            </a:solidFill>
          </a:ln>
          <a:effectLst/>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DBB3415-1D7A-FB5C-8677-237F8956C4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7108" y="2504320"/>
            <a:ext cx="3987046" cy="2535159"/>
          </a:xfrm>
          <a:prstGeom prst="rect">
            <a:avLst/>
          </a:prstGeom>
        </p:spPr>
      </p:pic>
      <p:pic>
        <p:nvPicPr>
          <p:cNvPr id="12" name="图片 11">
            <a:extLst>
              <a:ext uri="{FF2B5EF4-FFF2-40B4-BE49-F238E27FC236}">
                <a16:creationId xmlns:a16="http://schemas.microsoft.com/office/drawing/2014/main" id="{18344317-D3C5-A856-0DC5-902DEB424EAE}"/>
              </a:ext>
            </a:extLst>
          </p:cNvPr>
          <p:cNvPicPr>
            <a:picLocks noChangeAspect="1"/>
          </p:cNvPicPr>
          <p:nvPr/>
        </p:nvPicPr>
        <p:blipFill>
          <a:blip r:embed="rId4"/>
          <a:stretch>
            <a:fillRect/>
          </a:stretch>
        </p:blipFill>
        <p:spPr>
          <a:xfrm>
            <a:off x="6502028" y="1711137"/>
            <a:ext cx="4533104" cy="4121524"/>
          </a:xfrm>
          <a:prstGeom prst="rect">
            <a:avLst/>
          </a:prstGeom>
        </p:spPr>
      </p:pic>
      <p:cxnSp>
        <p:nvCxnSpPr>
          <p:cNvPr id="13" name="直接箭头连接符 12">
            <a:extLst>
              <a:ext uri="{FF2B5EF4-FFF2-40B4-BE49-F238E27FC236}">
                <a16:creationId xmlns:a16="http://schemas.microsoft.com/office/drawing/2014/main" id="{CC04405A-A78C-011D-D80A-C19999918D96}"/>
              </a:ext>
            </a:extLst>
          </p:cNvPr>
          <p:cNvCxnSpPr>
            <a:cxnSpLocks/>
            <a:stCxn id="3" idx="3"/>
            <a:endCxn id="12" idx="1"/>
          </p:cNvCxnSpPr>
          <p:nvPr/>
        </p:nvCxnSpPr>
        <p:spPr>
          <a:xfrm flipV="1">
            <a:off x="5044154" y="3771899"/>
            <a:ext cx="1457874" cy="1"/>
          </a:xfrm>
          <a:prstGeom prst="straightConnector1">
            <a:avLst/>
          </a:prstGeom>
          <a:ln w="28575">
            <a:solidFill>
              <a:srgbClr val="6F2923"/>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B850F94-DF48-1CA1-E724-21347CDE0054}"/>
              </a:ext>
            </a:extLst>
          </p:cNvPr>
          <p:cNvSpPr txBox="1"/>
          <p:nvPr/>
        </p:nvSpPr>
        <p:spPr>
          <a:xfrm>
            <a:off x="5271247" y="3314700"/>
            <a:ext cx="948018" cy="369332"/>
          </a:xfrm>
          <a:prstGeom prst="rect">
            <a:avLst/>
          </a:prstGeom>
          <a:noFill/>
        </p:spPr>
        <p:txBody>
          <a:bodyPr wrap="square" rtlCol="0">
            <a:spAutoFit/>
          </a:bodyPr>
          <a:lstStyle/>
          <a:p>
            <a:pPr algn="ctr"/>
            <a:r>
              <a:rPr lang="en-US" altLang="zh-CN" dirty="0"/>
              <a:t>K=5</a:t>
            </a:r>
            <a:endParaRPr lang="zh-CN" altLang="en-US" dirty="0"/>
          </a:p>
        </p:txBody>
      </p:sp>
    </p:spTree>
    <p:custDataLst>
      <p:tags r:id="rId1"/>
    </p:custDataLst>
    <p:extLst>
      <p:ext uri="{BB962C8B-B14F-4D97-AF65-F5344CB8AC3E}">
        <p14:creationId xmlns:p14="http://schemas.microsoft.com/office/powerpoint/2010/main" val="321293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噪声识别和处理</a:t>
            </a:r>
          </a:p>
        </p:txBody>
      </p:sp>
      <p:cxnSp>
        <p:nvCxnSpPr>
          <p:cNvPr id="3" name="直接连接符 2">
            <a:extLst>
              <a:ext uri="{FF2B5EF4-FFF2-40B4-BE49-F238E27FC236}">
                <a16:creationId xmlns:a16="http://schemas.microsoft.com/office/drawing/2014/main" id="{6551EF1C-9EED-9A82-7398-14819B22798A}"/>
              </a:ext>
            </a:extLst>
          </p:cNvPr>
          <p:cNvCxnSpPr>
            <a:cxnSpLocks/>
          </p:cNvCxnSpPr>
          <p:nvPr/>
        </p:nvCxnSpPr>
        <p:spPr>
          <a:xfrm>
            <a:off x="1787389" y="1381564"/>
            <a:ext cx="4630884" cy="0"/>
          </a:xfrm>
          <a:prstGeom prst="line">
            <a:avLst/>
          </a:prstGeom>
          <a:ln w="38100">
            <a:solidFill>
              <a:srgbClr val="6F2923"/>
            </a:solidFill>
          </a:ln>
          <a:effectLst/>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287EFB4-CCB4-821A-DDDC-3D96ECC532CB}"/>
              </a:ext>
            </a:extLst>
          </p:cNvPr>
          <p:cNvSpPr txBox="1"/>
          <p:nvPr/>
        </p:nvSpPr>
        <p:spPr>
          <a:xfrm>
            <a:off x="3642730" y="911698"/>
            <a:ext cx="2567031" cy="461665"/>
          </a:xfrm>
          <a:prstGeom prst="rect">
            <a:avLst/>
          </a:prstGeom>
          <a:noFill/>
        </p:spPr>
        <p:txBody>
          <a:bodyPr wrap="square" rtlCol="0">
            <a:spAutoFit/>
          </a:bodyPr>
          <a:lstStyle/>
          <a:p>
            <a:r>
              <a:rPr lang="zh-CN" altLang="en-US" sz="2400" spc="600" dirty="0">
                <a:latin typeface="华文中宋" panose="02010600040101010101" pitchFamily="2" charset="-122"/>
                <a:ea typeface="华文中宋" panose="02010600040101010101" pitchFamily="2" charset="-122"/>
              </a:rPr>
              <a:t>箱线图</a:t>
            </a:r>
          </a:p>
        </p:txBody>
      </p:sp>
      <p:pic>
        <p:nvPicPr>
          <p:cNvPr id="13" name="图片 12">
            <a:extLst>
              <a:ext uri="{FF2B5EF4-FFF2-40B4-BE49-F238E27FC236}">
                <a16:creationId xmlns:a16="http://schemas.microsoft.com/office/drawing/2014/main" id="{91169B33-FFAA-D178-80FA-8F8F5CD74BDB}"/>
              </a:ext>
            </a:extLst>
          </p:cNvPr>
          <p:cNvPicPr>
            <a:picLocks noChangeAspect="1"/>
          </p:cNvPicPr>
          <p:nvPr/>
        </p:nvPicPr>
        <p:blipFill>
          <a:blip r:embed="rId3"/>
          <a:stretch>
            <a:fillRect/>
          </a:stretch>
        </p:blipFill>
        <p:spPr>
          <a:xfrm>
            <a:off x="391727" y="1913673"/>
            <a:ext cx="5468113" cy="523948"/>
          </a:xfrm>
          <a:prstGeom prst="rect">
            <a:avLst/>
          </a:prstGeom>
        </p:spPr>
      </p:pic>
      <p:sp>
        <p:nvSpPr>
          <p:cNvPr id="14" name="文本框 13">
            <a:extLst>
              <a:ext uri="{FF2B5EF4-FFF2-40B4-BE49-F238E27FC236}">
                <a16:creationId xmlns:a16="http://schemas.microsoft.com/office/drawing/2014/main" id="{1D6ED62E-0D8E-9D27-E1C7-A57F029BFBD1}"/>
              </a:ext>
            </a:extLst>
          </p:cNvPr>
          <p:cNvSpPr txBox="1"/>
          <p:nvPr/>
        </p:nvSpPr>
        <p:spPr>
          <a:xfrm>
            <a:off x="642068" y="2656555"/>
            <a:ext cx="4967434" cy="369332"/>
          </a:xfrm>
          <a:prstGeom prst="rect">
            <a:avLst/>
          </a:prstGeom>
          <a:noFill/>
        </p:spPr>
        <p:txBody>
          <a:bodyPr wrap="square" rtlCol="0">
            <a:spAutoFit/>
          </a:bodyPr>
          <a:lstStyle/>
          <a:p>
            <a:pPr algn="ctr"/>
            <a:r>
              <a:rPr lang="zh-CN" altLang="en-US" dirty="0"/>
              <a:t>基于</a:t>
            </a:r>
            <a:r>
              <a:rPr lang="en-US" altLang="zh-CN" dirty="0"/>
              <a:t>1.5</a:t>
            </a:r>
            <a:r>
              <a:rPr lang="zh-CN" altLang="en-US" dirty="0"/>
              <a:t>倍四分位差计算属性上下需对应的值</a:t>
            </a:r>
          </a:p>
        </p:txBody>
      </p:sp>
      <p:pic>
        <p:nvPicPr>
          <p:cNvPr id="24" name="图片 23">
            <a:extLst>
              <a:ext uri="{FF2B5EF4-FFF2-40B4-BE49-F238E27FC236}">
                <a16:creationId xmlns:a16="http://schemas.microsoft.com/office/drawing/2014/main" id="{1BDAD2FC-7D09-AD8C-A829-AC26CA35E34E}"/>
              </a:ext>
            </a:extLst>
          </p:cNvPr>
          <p:cNvPicPr>
            <a:picLocks noChangeAspect="1"/>
          </p:cNvPicPr>
          <p:nvPr/>
        </p:nvPicPr>
        <p:blipFill rotWithShape="1">
          <a:blip r:embed="rId4"/>
          <a:srcRect t="6905" r="14328" b="11659"/>
          <a:stretch/>
        </p:blipFill>
        <p:spPr>
          <a:xfrm>
            <a:off x="6332160" y="1924587"/>
            <a:ext cx="5468113" cy="806822"/>
          </a:xfrm>
          <a:prstGeom prst="rect">
            <a:avLst/>
          </a:prstGeom>
        </p:spPr>
      </p:pic>
      <p:sp>
        <p:nvSpPr>
          <p:cNvPr id="25" name="文本框 24">
            <a:extLst>
              <a:ext uri="{FF2B5EF4-FFF2-40B4-BE49-F238E27FC236}">
                <a16:creationId xmlns:a16="http://schemas.microsoft.com/office/drawing/2014/main" id="{F2B1CAAB-07DC-8A6F-938A-7C0B76471FE2}"/>
              </a:ext>
            </a:extLst>
          </p:cNvPr>
          <p:cNvSpPr txBox="1"/>
          <p:nvPr/>
        </p:nvSpPr>
        <p:spPr>
          <a:xfrm>
            <a:off x="6582499" y="2912268"/>
            <a:ext cx="4967434" cy="369332"/>
          </a:xfrm>
          <a:prstGeom prst="rect">
            <a:avLst/>
          </a:prstGeom>
          <a:noFill/>
        </p:spPr>
        <p:txBody>
          <a:bodyPr wrap="square" rtlCol="0">
            <a:spAutoFit/>
          </a:bodyPr>
          <a:lstStyle/>
          <a:p>
            <a:pPr algn="ctr"/>
            <a:r>
              <a:rPr lang="zh-CN" altLang="en-US" dirty="0"/>
              <a:t>获取并删除有</a:t>
            </a:r>
            <a:r>
              <a:rPr lang="en-US" altLang="zh-CN" dirty="0"/>
              <a:t>&gt;2</a:t>
            </a:r>
            <a:r>
              <a:rPr lang="zh-CN" altLang="en-US" dirty="0"/>
              <a:t>个属性为异常的数据</a:t>
            </a:r>
          </a:p>
        </p:txBody>
      </p:sp>
      <p:pic>
        <p:nvPicPr>
          <p:cNvPr id="27" name="图片 26">
            <a:extLst>
              <a:ext uri="{FF2B5EF4-FFF2-40B4-BE49-F238E27FC236}">
                <a16:creationId xmlns:a16="http://schemas.microsoft.com/office/drawing/2014/main" id="{34622A19-4B29-C4E5-DF0F-DD793F591F1D}"/>
              </a:ext>
            </a:extLst>
          </p:cNvPr>
          <p:cNvPicPr>
            <a:picLocks noChangeAspect="1"/>
          </p:cNvPicPr>
          <p:nvPr/>
        </p:nvPicPr>
        <p:blipFill>
          <a:blip r:embed="rId5"/>
          <a:stretch>
            <a:fillRect/>
          </a:stretch>
        </p:blipFill>
        <p:spPr>
          <a:xfrm>
            <a:off x="1020464" y="3685590"/>
            <a:ext cx="4210638" cy="1181265"/>
          </a:xfrm>
          <a:prstGeom prst="rect">
            <a:avLst/>
          </a:prstGeom>
        </p:spPr>
      </p:pic>
      <p:pic>
        <p:nvPicPr>
          <p:cNvPr id="29" name="图片 28">
            <a:extLst>
              <a:ext uri="{FF2B5EF4-FFF2-40B4-BE49-F238E27FC236}">
                <a16:creationId xmlns:a16="http://schemas.microsoft.com/office/drawing/2014/main" id="{C8766D39-AC72-BE4A-E52C-CFFE6979E12C}"/>
              </a:ext>
            </a:extLst>
          </p:cNvPr>
          <p:cNvPicPr>
            <a:picLocks noChangeAspect="1"/>
          </p:cNvPicPr>
          <p:nvPr/>
        </p:nvPicPr>
        <p:blipFill>
          <a:blip r:embed="rId6"/>
          <a:stretch>
            <a:fillRect/>
          </a:stretch>
        </p:blipFill>
        <p:spPr>
          <a:xfrm>
            <a:off x="6184944" y="3945732"/>
            <a:ext cx="5762544" cy="1049682"/>
          </a:xfrm>
          <a:prstGeom prst="rect">
            <a:avLst/>
          </a:prstGeom>
        </p:spPr>
      </p:pic>
      <p:cxnSp>
        <p:nvCxnSpPr>
          <p:cNvPr id="2" name="直接箭头连接符 1">
            <a:extLst>
              <a:ext uri="{FF2B5EF4-FFF2-40B4-BE49-F238E27FC236}">
                <a16:creationId xmlns:a16="http://schemas.microsoft.com/office/drawing/2014/main" id="{3C09AF4B-A7BB-7257-E732-E9CC57FA5585}"/>
              </a:ext>
            </a:extLst>
          </p:cNvPr>
          <p:cNvCxnSpPr>
            <a:cxnSpLocks/>
            <a:stCxn id="14" idx="2"/>
            <a:endCxn id="27" idx="0"/>
          </p:cNvCxnSpPr>
          <p:nvPr/>
        </p:nvCxnSpPr>
        <p:spPr>
          <a:xfrm flipH="1">
            <a:off x="3125783" y="3025887"/>
            <a:ext cx="2" cy="659703"/>
          </a:xfrm>
          <a:prstGeom prst="straightConnector1">
            <a:avLst/>
          </a:prstGeom>
          <a:ln w="28575">
            <a:solidFill>
              <a:srgbClr val="6F292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858799F-A4FA-246C-5757-2ACE6C81218F}"/>
              </a:ext>
            </a:extLst>
          </p:cNvPr>
          <p:cNvCxnSpPr>
            <a:cxnSpLocks/>
            <a:stCxn id="25" idx="2"/>
            <a:endCxn id="29" idx="0"/>
          </p:cNvCxnSpPr>
          <p:nvPr/>
        </p:nvCxnSpPr>
        <p:spPr>
          <a:xfrm>
            <a:off x="9066216" y="3281600"/>
            <a:ext cx="0" cy="664132"/>
          </a:xfrm>
          <a:prstGeom prst="straightConnector1">
            <a:avLst/>
          </a:prstGeom>
          <a:ln w="28575">
            <a:solidFill>
              <a:srgbClr val="6F2923"/>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24363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PCA</a:t>
            </a:r>
            <a:endParaRPr lang="zh-CN" altLang="en-US" sz="2400" spc="600" dirty="0">
              <a:solidFill>
                <a:schemeClr val="bg1"/>
              </a:solidFill>
              <a:latin typeface="华文中宋" panose="02010600040101010101" pitchFamily="2" charset="-122"/>
              <a:ea typeface="华文中宋" panose="02010600040101010101" pitchFamily="2" charset="-122"/>
              <a:cs typeface="+mn-ea"/>
              <a:sym typeface="+mn-lt"/>
            </a:endParaRPr>
          </a:p>
        </p:txBody>
      </p:sp>
      <p:cxnSp>
        <p:nvCxnSpPr>
          <p:cNvPr id="13" name="直接连接符 12">
            <a:extLst>
              <a:ext uri="{FF2B5EF4-FFF2-40B4-BE49-F238E27FC236}">
                <a16:creationId xmlns:a16="http://schemas.microsoft.com/office/drawing/2014/main" id="{3B807E25-8BAB-097D-FA3C-DAB11E6764E3}"/>
              </a:ext>
            </a:extLst>
          </p:cNvPr>
          <p:cNvCxnSpPr>
            <a:cxnSpLocks/>
          </p:cNvCxnSpPr>
          <p:nvPr/>
        </p:nvCxnSpPr>
        <p:spPr>
          <a:xfrm>
            <a:off x="1787389" y="1381564"/>
            <a:ext cx="4630884" cy="0"/>
          </a:xfrm>
          <a:prstGeom prst="line">
            <a:avLst/>
          </a:prstGeom>
          <a:ln w="38100">
            <a:solidFill>
              <a:srgbClr val="6F2923"/>
            </a:solidFill>
          </a:ln>
          <a:effectLst/>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D15AA55-0490-12D9-C626-4CA057C89D9E}"/>
              </a:ext>
            </a:extLst>
          </p:cNvPr>
          <p:cNvSpPr txBox="1"/>
          <p:nvPr/>
        </p:nvSpPr>
        <p:spPr>
          <a:xfrm>
            <a:off x="3551283" y="911698"/>
            <a:ext cx="2749924" cy="461665"/>
          </a:xfrm>
          <a:prstGeom prst="rect">
            <a:avLst/>
          </a:prstGeom>
          <a:noFill/>
        </p:spPr>
        <p:txBody>
          <a:bodyPr wrap="square" rtlCol="0">
            <a:spAutoFit/>
          </a:bodyPr>
          <a:lstStyle/>
          <a:p>
            <a:r>
              <a:rPr lang="zh-CN" altLang="en-US" sz="2400" spc="600" dirty="0">
                <a:latin typeface="华文中宋" panose="02010600040101010101" pitchFamily="2" charset="-122"/>
                <a:ea typeface="华文中宋" panose="02010600040101010101" pitchFamily="2" charset="-122"/>
              </a:rPr>
              <a:t>原理</a:t>
            </a:r>
          </a:p>
        </p:txBody>
      </p:sp>
      <p:sp>
        <p:nvSpPr>
          <p:cNvPr id="11" name="iŝḻïde">
            <a:extLst>
              <a:ext uri="{FF2B5EF4-FFF2-40B4-BE49-F238E27FC236}">
                <a16:creationId xmlns:a16="http://schemas.microsoft.com/office/drawing/2014/main" id="{0A6D8B39-0668-1EEF-B062-FC3740AE1484}"/>
              </a:ext>
            </a:extLst>
          </p:cNvPr>
          <p:cNvSpPr/>
          <p:nvPr/>
        </p:nvSpPr>
        <p:spPr>
          <a:xfrm>
            <a:off x="748563" y="2305145"/>
            <a:ext cx="422426" cy="403704"/>
          </a:xfrm>
          <a:prstGeom prst="roundRect">
            <a:avLst>
              <a:gd name="adj" fmla="val 50000"/>
            </a:avLst>
          </a:prstGeom>
          <a:solidFill>
            <a:srgbClr val="6F2923"/>
          </a:solidFill>
          <a:ln>
            <a:noFill/>
          </a:ln>
        </p:spPr>
        <p:txBody>
          <a:bodyPr rtlCol="0"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dirty="0">
              <a:cs typeface="+mn-ea"/>
              <a:sym typeface="+mn-lt"/>
            </a:endParaRPr>
          </a:p>
        </p:txBody>
      </p:sp>
      <p:sp>
        <p:nvSpPr>
          <p:cNvPr id="12" name="îṥḻíḓé">
            <a:extLst>
              <a:ext uri="{FF2B5EF4-FFF2-40B4-BE49-F238E27FC236}">
                <a16:creationId xmlns:a16="http://schemas.microsoft.com/office/drawing/2014/main" id="{7019A7F7-C51B-2E82-F7AE-098C30E2FBC3}"/>
              </a:ext>
            </a:extLst>
          </p:cNvPr>
          <p:cNvSpPr/>
          <p:nvPr/>
        </p:nvSpPr>
        <p:spPr>
          <a:xfrm>
            <a:off x="744180" y="3352030"/>
            <a:ext cx="422426" cy="403704"/>
          </a:xfrm>
          <a:prstGeom prst="roundRect">
            <a:avLst>
              <a:gd name="adj" fmla="val 50000"/>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cs typeface="+mn-ea"/>
              <a:sym typeface="+mn-lt"/>
            </a:endParaRPr>
          </a:p>
        </p:txBody>
      </p:sp>
      <p:sp>
        <p:nvSpPr>
          <p:cNvPr id="14" name="ïśḻîḓé">
            <a:extLst>
              <a:ext uri="{FF2B5EF4-FFF2-40B4-BE49-F238E27FC236}">
                <a16:creationId xmlns:a16="http://schemas.microsoft.com/office/drawing/2014/main" id="{C2C50233-FA15-0ED2-2841-E1B58B2D11A5}"/>
              </a:ext>
            </a:extLst>
          </p:cNvPr>
          <p:cNvSpPr/>
          <p:nvPr/>
        </p:nvSpPr>
        <p:spPr>
          <a:xfrm>
            <a:off x="744180" y="4398915"/>
            <a:ext cx="422426" cy="432964"/>
          </a:xfrm>
          <a:prstGeom prst="roundRect">
            <a:avLst>
              <a:gd name="adj" fmla="val 50000"/>
            </a:avLst>
          </a:prstGeom>
          <a:solidFill>
            <a:srgbClr val="6F2923"/>
          </a:solidFill>
          <a:ln>
            <a:noFill/>
          </a:ln>
        </p:spPr>
        <p:txBody>
          <a:bodyPr rtlCol="0"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cs typeface="+mn-ea"/>
              <a:sym typeface="+mn-lt"/>
            </a:endParaRPr>
          </a:p>
        </p:txBody>
      </p:sp>
      <p:sp>
        <p:nvSpPr>
          <p:cNvPr id="22" name="Synergistically utilize technically sound portals with frictionless chains. Dramatically customize…">
            <a:extLst>
              <a:ext uri="{FF2B5EF4-FFF2-40B4-BE49-F238E27FC236}">
                <a16:creationId xmlns:a16="http://schemas.microsoft.com/office/drawing/2014/main" id="{C79689B2-98C8-7917-FE29-19C21872C90C}"/>
              </a:ext>
            </a:extLst>
          </p:cNvPr>
          <p:cNvSpPr txBox="1"/>
          <p:nvPr/>
        </p:nvSpPr>
        <p:spPr>
          <a:xfrm>
            <a:off x="1570432" y="2159467"/>
            <a:ext cx="8895613" cy="868828"/>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dirty="0">
                <a:latin typeface="华文中宋" panose="02010600040101010101" pitchFamily="2" charset="-122"/>
                <a:ea typeface="华文中宋" panose="02010600040101010101" pitchFamily="2" charset="-122"/>
                <a:sym typeface="Roboto Bold"/>
              </a:rPr>
              <a:t>将</a:t>
            </a:r>
            <a:r>
              <a:rPr lang="en-US" altLang="zh-CN" dirty="0">
                <a:latin typeface="华文中宋" panose="02010600040101010101" pitchFamily="2" charset="-122"/>
                <a:ea typeface="华文中宋" panose="02010600040101010101" pitchFamily="2" charset="-122"/>
                <a:sym typeface="Roboto Bold"/>
              </a:rPr>
              <a:t>n</a:t>
            </a:r>
            <a:r>
              <a:rPr lang="zh-CN" altLang="en-US" dirty="0">
                <a:latin typeface="华文中宋" panose="02010600040101010101" pitchFamily="2" charset="-122"/>
                <a:ea typeface="华文中宋" panose="02010600040101010101" pitchFamily="2" charset="-122"/>
                <a:sym typeface="Roboto Bold"/>
              </a:rPr>
              <a:t>维特征</a:t>
            </a:r>
            <a:r>
              <a:rPr lang="zh-CN" altLang="en-US" b="1" dirty="0">
                <a:solidFill>
                  <a:srgbClr val="6F2923"/>
                </a:solidFill>
                <a:latin typeface="华文中宋" panose="02010600040101010101" pitchFamily="2" charset="-122"/>
                <a:ea typeface="华文中宋" panose="02010600040101010101" pitchFamily="2" charset="-122"/>
                <a:sym typeface="Roboto Bold"/>
              </a:rPr>
              <a:t>映射到</a:t>
            </a:r>
            <a:r>
              <a:rPr lang="en-US" altLang="zh-CN" b="1" dirty="0">
                <a:solidFill>
                  <a:srgbClr val="6F2923"/>
                </a:solidFill>
                <a:latin typeface="华文中宋" panose="02010600040101010101" pitchFamily="2" charset="-122"/>
                <a:ea typeface="华文中宋" panose="02010600040101010101" pitchFamily="2" charset="-122"/>
                <a:sym typeface="Roboto Bold"/>
              </a:rPr>
              <a:t>k</a:t>
            </a:r>
            <a:r>
              <a:rPr lang="zh-CN" altLang="en-US" b="1" dirty="0">
                <a:solidFill>
                  <a:srgbClr val="6F2923"/>
                </a:solidFill>
                <a:latin typeface="华文中宋" panose="02010600040101010101" pitchFamily="2" charset="-122"/>
                <a:ea typeface="华文中宋" panose="02010600040101010101" pitchFamily="2" charset="-122"/>
                <a:sym typeface="Roboto Bold"/>
              </a:rPr>
              <a:t>维上</a:t>
            </a:r>
            <a:r>
              <a:rPr lang="zh-CN" altLang="en-US" dirty="0">
                <a:latin typeface="华文中宋" panose="02010600040101010101" pitchFamily="2" charset="-122"/>
                <a:ea typeface="华文中宋" panose="02010600040101010101" pitchFamily="2" charset="-122"/>
                <a:sym typeface="Roboto Bold"/>
              </a:rPr>
              <a:t>，这</a:t>
            </a:r>
            <a:r>
              <a:rPr lang="en-US" altLang="zh-CN" dirty="0">
                <a:latin typeface="华文中宋" panose="02010600040101010101" pitchFamily="2" charset="-122"/>
                <a:ea typeface="华文中宋" panose="02010600040101010101" pitchFamily="2" charset="-122"/>
                <a:sym typeface="Roboto Bold"/>
              </a:rPr>
              <a:t>k</a:t>
            </a:r>
            <a:r>
              <a:rPr lang="zh-CN" altLang="en-US" dirty="0">
                <a:latin typeface="华文中宋" panose="02010600040101010101" pitchFamily="2" charset="-122"/>
                <a:ea typeface="华文中宋" panose="02010600040101010101" pitchFamily="2" charset="-122"/>
                <a:sym typeface="Roboto Bold"/>
              </a:rPr>
              <a:t>维是全新的</a:t>
            </a:r>
            <a:r>
              <a:rPr lang="zh-CN" altLang="en-US" b="1" dirty="0">
                <a:solidFill>
                  <a:srgbClr val="6F2923"/>
                </a:solidFill>
                <a:latin typeface="华文中宋" panose="02010600040101010101" pitchFamily="2" charset="-122"/>
                <a:ea typeface="华文中宋" panose="02010600040101010101" pitchFamily="2" charset="-122"/>
                <a:sym typeface="Roboto Bold"/>
              </a:rPr>
              <a:t>正交特征</a:t>
            </a:r>
            <a:r>
              <a:rPr lang="zh-CN" altLang="en-US" dirty="0">
                <a:latin typeface="华文中宋" panose="02010600040101010101" pitchFamily="2" charset="-122"/>
                <a:ea typeface="华文中宋" panose="02010600040101010101" pitchFamily="2" charset="-122"/>
                <a:sym typeface="Roboto Bold"/>
              </a:rPr>
              <a:t>也被称为主成分，是在原有</a:t>
            </a:r>
            <a:r>
              <a:rPr lang="en-US" altLang="zh-CN" dirty="0">
                <a:latin typeface="华文中宋" panose="02010600040101010101" pitchFamily="2" charset="-122"/>
                <a:ea typeface="华文中宋" panose="02010600040101010101" pitchFamily="2" charset="-122"/>
                <a:sym typeface="Roboto Bold"/>
              </a:rPr>
              <a:t>n</a:t>
            </a:r>
            <a:r>
              <a:rPr lang="zh-CN" altLang="en-US" dirty="0">
                <a:latin typeface="华文中宋" panose="02010600040101010101" pitchFamily="2" charset="-122"/>
                <a:ea typeface="华文中宋" panose="02010600040101010101" pitchFamily="2" charset="-122"/>
                <a:sym typeface="Roboto Bold"/>
              </a:rPr>
              <a:t>维特征的基础上重新构造出来的</a:t>
            </a:r>
            <a:r>
              <a:rPr lang="en-US" altLang="zh-CN" dirty="0">
                <a:latin typeface="华文中宋" panose="02010600040101010101" pitchFamily="2" charset="-122"/>
                <a:ea typeface="华文中宋" panose="02010600040101010101" pitchFamily="2" charset="-122"/>
                <a:sym typeface="Roboto Bold"/>
              </a:rPr>
              <a:t>k</a:t>
            </a:r>
            <a:r>
              <a:rPr lang="zh-CN" altLang="en-US" dirty="0">
                <a:latin typeface="华文中宋" panose="02010600040101010101" pitchFamily="2" charset="-122"/>
                <a:ea typeface="华文中宋" panose="02010600040101010101" pitchFamily="2" charset="-122"/>
                <a:sym typeface="Roboto Bold"/>
              </a:rPr>
              <a:t>维特征</a:t>
            </a:r>
          </a:p>
        </p:txBody>
      </p:sp>
      <p:sp>
        <p:nvSpPr>
          <p:cNvPr id="23" name="Synergistically utilize technically sound portals with frictionless chains. Dramatically customize…">
            <a:extLst>
              <a:ext uri="{FF2B5EF4-FFF2-40B4-BE49-F238E27FC236}">
                <a16:creationId xmlns:a16="http://schemas.microsoft.com/office/drawing/2014/main" id="{28928310-B76B-7D9C-33F6-0007EFAA1581}"/>
              </a:ext>
            </a:extLst>
          </p:cNvPr>
          <p:cNvSpPr txBox="1"/>
          <p:nvPr/>
        </p:nvSpPr>
        <p:spPr>
          <a:xfrm>
            <a:off x="1522649" y="3209521"/>
            <a:ext cx="8943396" cy="868828"/>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dirty="0">
                <a:solidFill>
                  <a:schemeClr val="tx1">
                    <a:lumMod val="75000"/>
                    <a:lumOff val="25000"/>
                  </a:schemeClr>
                </a:solidFill>
                <a:latin typeface="华文中宋" panose="02010600040101010101" pitchFamily="2" charset="-122"/>
                <a:ea typeface="华文中宋" panose="02010600040101010101" pitchFamily="2" charset="-122"/>
                <a:sym typeface="Roboto Bold"/>
              </a:rPr>
              <a:t>计算数据矩阵的协方差矩阵，然后得到协方差矩阵的特征值特征向量，选择特征值最大</a:t>
            </a:r>
            <a:r>
              <a:rPr lang="en-US" altLang="zh-CN" dirty="0">
                <a:solidFill>
                  <a:schemeClr val="tx1">
                    <a:lumMod val="75000"/>
                    <a:lumOff val="25000"/>
                  </a:schemeClr>
                </a:solidFill>
                <a:latin typeface="华文中宋" panose="02010600040101010101" pitchFamily="2" charset="-122"/>
                <a:ea typeface="华文中宋" panose="02010600040101010101" pitchFamily="2" charset="-122"/>
                <a:sym typeface="Roboto Bold"/>
              </a:rPr>
              <a:t>(</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sym typeface="Roboto Bold"/>
              </a:rPr>
              <a:t>即方差最大</a:t>
            </a:r>
            <a:r>
              <a:rPr lang="en-US" altLang="zh-CN" dirty="0">
                <a:solidFill>
                  <a:schemeClr val="tx1">
                    <a:lumMod val="75000"/>
                    <a:lumOff val="25000"/>
                  </a:schemeClr>
                </a:solidFill>
                <a:latin typeface="华文中宋" panose="02010600040101010101" pitchFamily="2" charset="-122"/>
                <a:ea typeface="华文中宋" panose="02010600040101010101" pitchFamily="2" charset="-122"/>
                <a:sym typeface="Roboto Bold"/>
              </a:rPr>
              <a:t>)</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sym typeface="Roboto Bold"/>
              </a:rPr>
              <a:t>的</a:t>
            </a:r>
            <a:r>
              <a:rPr lang="en-US" altLang="zh-CN" dirty="0">
                <a:solidFill>
                  <a:schemeClr val="tx1">
                    <a:lumMod val="75000"/>
                    <a:lumOff val="25000"/>
                  </a:schemeClr>
                </a:solidFill>
                <a:latin typeface="华文中宋" panose="02010600040101010101" pitchFamily="2" charset="-122"/>
                <a:ea typeface="华文中宋" panose="02010600040101010101" pitchFamily="2" charset="-122"/>
                <a:sym typeface="Roboto Bold"/>
              </a:rPr>
              <a:t>k</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sym typeface="Roboto Bold"/>
              </a:rPr>
              <a:t>个特征所对应的特征向量组成的矩阵</a:t>
            </a:r>
            <a:endParaRPr lang="zh-CN" altLang="en-US" sz="1800" dirty="0">
              <a:solidFill>
                <a:schemeClr val="tx1">
                  <a:lumMod val="75000"/>
                  <a:lumOff val="25000"/>
                </a:schemeClr>
              </a:solidFill>
              <a:latin typeface="华文中宋" panose="02010600040101010101" pitchFamily="2" charset="-122"/>
              <a:ea typeface="华文中宋" panose="02010600040101010101" pitchFamily="2" charset="-122"/>
              <a:cs typeface="+mn-cs"/>
              <a:sym typeface="+mn-lt"/>
            </a:endParaRPr>
          </a:p>
        </p:txBody>
      </p:sp>
      <p:sp>
        <p:nvSpPr>
          <p:cNvPr id="24" name="Synergistically utilize technically sound portals with frictionless chains. Dramatically customize…">
            <a:extLst>
              <a:ext uri="{FF2B5EF4-FFF2-40B4-BE49-F238E27FC236}">
                <a16:creationId xmlns:a16="http://schemas.microsoft.com/office/drawing/2014/main" id="{FFBAF339-29DA-8351-732C-D1DE9EAC97EA}"/>
              </a:ext>
            </a:extLst>
          </p:cNvPr>
          <p:cNvSpPr txBox="1"/>
          <p:nvPr/>
        </p:nvSpPr>
        <p:spPr>
          <a:xfrm>
            <a:off x="1522649" y="4259576"/>
            <a:ext cx="8943396" cy="868828"/>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dirty="0">
                <a:latin typeface="华文中宋" panose="02010600040101010101" pitchFamily="2" charset="-122"/>
                <a:ea typeface="华文中宋" panose="02010600040101010101" pitchFamily="2" charset="-122"/>
                <a:sym typeface="Roboto Bold"/>
              </a:rPr>
              <a:t>第一个新坐标轴选择的是原始数据中</a:t>
            </a:r>
            <a:r>
              <a:rPr lang="zh-CN" altLang="en-US" b="1" dirty="0">
                <a:solidFill>
                  <a:srgbClr val="6F2923"/>
                </a:solidFill>
                <a:latin typeface="华文中宋" panose="02010600040101010101" pitchFamily="2" charset="-122"/>
                <a:ea typeface="华文中宋" panose="02010600040101010101" pitchFamily="2" charset="-122"/>
                <a:sym typeface="Roboto Bold"/>
              </a:rPr>
              <a:t>方差最大</a:t>
            </a:r>
            <a:r>
              <a:rPr lang="zh-CN" altLang="en-US" dirty="0">
                <a:latin typeface="华文中宋" panose="02010600040101010101" pitchFamily="2" charset="-122"/>
                <a:ea typeface="华文中宋" panose="02010600040101010101" pitchFamily="2" charset="-122"/>
                <a:sym typeface="Roboto Bold"/>
              </a:rPr>
              <a:t>的方向，第二个新坐标轴选取的是与第一个坐标轴正交且具有最大方差的方向，依次类推</a:t>
            </a:r>
            <a:endParaRPr lang="zh-CN" altLang="en-US" sz="1800" dirty="0">
              <a:solidFill>
                <a:srgbClr val="1C1F25"/>
              </a:solidFill>
              <a:latin typeface="华文中宋" panose="02010600040101010101" pitchFamily="2" charset="-122"/>
              <a:ea typeface="华文中宋" panose="02010600040101010101" pitchFamily="2" charset="-122"/>
              <a:cs typeface="Roboto Bold"/>
              <a:sym typeface="Roboto Bold"/>
            </a:endParaRPr>
          </a:p>
        </p:txBody>
      </p:sp>
    </p:spTree>
    <p:custDataLst>
      <p:tags r:id="rId1"/>
    </p:custDataLst>
    <p:extLst>
      <p:ext uri="{BB962C8B-B14F-4D97-AF65-F5344CB8AC3E}">
        <p14:creationId xmlns:p14="http://schemas.microsoft.com/office/powerpoint/2010/main" val="3584559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animBg="1"/>
      <p:bldP spid="12" grpId="0" animBg="1"/>
      <p:bldP spid="14" grpId="0" animBg="1"/>
      <p:bldP spid="22"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PCA</a:t>
            </a:r>
            <a:endParaRPr lang="zh-CN" altLang="en-US" sz="2400" spc="600" dirty="0">
              <a:solidFill>
                <a:schemeClr val="bg1"/>
              </a:solidFill>
              <a:latin typeface="华文中宋" panose="02010600040101010101" pitchFamily="2" charset="-122"/>
              <a:ea typeface="华文中宋" panose="02010600040101010101" pitchFamily="2" charset="-122"/>
              <a:cs typeface="+mn-ea"/>
              <a:sym typeface="+mn-lt"/>
            </a:endParaRPr>
          </a:p>
        </p:txBody>
      </p:sp>
      <p:cxnSp>
        <p:nvCxnSpPr>
          <p:cNvPr id="13" name="直接连接符 12">
            <a:extLst>
              <a:ext uri="{FF2B5EF4-FFF2-40B4-BE49-F238E27FC236}">
                <a16:creationId xmlns:a16="http://schemas.microsoft.com/office/drawing/2014/main" id="{3B807E25-8BAB-097D-FA3C-DAB11E6764E3}"/>
              </a:ext>
            </a:extLst>
          </p:cNvPr>
          <p:cNvCxnSpPr>
            <a:cxnSpLocks/>
          </p:cNvCxnSpPr>
          <p:nvPr/>
        </p:nvCxnSpPr>
        <p:spPr>
          <a:xfrm>
            <a:off x="1787389" y="1381564"/>
            <a:ext cx="4630884" cy="0"/>
          </a:xfrm>
          <a:prstGeom prst="line">
            <a:avLst/>
          </a:prstGeom>
          <a:ln w="38100">
            <a:solidFill>
              <a:srgbClr val="6F2923"/>
            </a:solidFill>
          </a:ln>
          <a:effectLst/>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D15AA55-0490-12D9-C626-4CA057C89D9E}"/>
              </a:ext>
            </a:extLst>
          </p:cNvPr>
          <p:cNvSpPr txBox="1"/>
          <p:nvPr/>
        </p:nvSpPr>
        <p:spPr>
          <a:xfrm>
            <a:off x="3551283" y="892878"/>
            <a:ext cx="2749924" cy="461665"/>
          </a:xfrm>
          <a:prstGeom prst="rect">
            <a:avLst/>
          </a:prstGeom>
          <a:noFill/>
        </p:spPr>
        <p:txBody>
          <a:bodyPr wrap="square" rtlCol="0">
            <a:spAutoFit/>
          </a:bodyPr>
          <a:lstStyle/>
          <a:p>
            <a:r>
              <a:rPr lang="zh-CN" altLang="en-US" sz="2400" spc="600" dirty="0">
                <a:latin typeface="华文中宋" panose="02010600040101010101" pitchFamily="2" charset="-122"/>
                <a:ea typeface="华文中宋" panose="02010600040101010101" pitchFamily="2" charset="-122"/>
              </a:rPr>
              <a:t>使用</a:t>
            </a:r>
          </a:p>
        </p:txBody>
      </p:sp>
      <p:pic>
        <p:nvPicPr>
          <p:cNvPr id="3" name="图片 2">
            <a:extLst>
              <a:ext uri="{FF2B5EF4-FFF2-40B4-BE49-F238E27FC236}">
                <a16:creationId xmlns:a16="http://schemas.microsoft.com/office/drawing/2014/main" id="{1140BD9D-A413-1B28-77D2-3216BEDF92BD}"/>
              </a:ext>
            </a:extLst>
          </p:cNvPr>
          <p:cNvPicPr>
            <a:picLocks noChangeAspect="1"/>
          </p:cNvPicPr>
          <p:nvPr/>
        </p:nvPicPr>
        <p:blipFill>
          <a:blip r:embed="rId3"/>
          <a:stretch>
            <a:fillRect/>
          </a:stretch>
        </p:blipFill>
        <p:spPr>
          <a:xfrm>
            <a:off x="798251" y="1913673"/>
            <a:ext cx="4582196" cy="416564"/>
          </a:xfrm>
          <a:prstGeom prst="rect">
            <a:avLst/>
          </a:prstGeom>
        </p:spPr>
      </p:pic>
      <p:graphicFrame>
        <p:nvGraphicFramePr>
          <p:cNvPr id="26" name="图表 25">
            <a:extLst>
              <a:ext uri="{FF2B5EF4-FFF2-40B4-BE49-F238E27FC236}">
                <a16:creationId xmlns:a16="http://schemas.microsoft.com/office/drawing/2014/main" id="{EA81A01E-8862-1C54-2D2C-0ECA6E9F06F8}"/>
              </a:ext>
            </a:extLst>
          </p:cNvPr>
          <p:cNvGraphicFramePr/>
          <p:nvPr>
            <p:extLst>
              <p:ext uri="{D42A27DB-BD31-4B8C-83A1-F6EECF244321}">
                <p14:modId xmlns:p14="http://schemas.microsoft.com/office/powerpoint/2010/main" val="275228248"/>
              </p:ext>
            </p:extLst>
          </p:nvPr>
        </p:nvGraphicFramePr>
        <p:xfrm>
          <a:off x="2243810" y="2646652"/>
          <a:ext cx="6101080" cy="3334871"/>
        </p:xfrm>
        <a:graphic>
          <a:graphicData uri="http://schemas.openxmlformats.org/drawingml/2006/chart">
            <c:chart xmlns:c="http://schemas.openxmlformats.org/drawingml/2006/chart" xmlns:r="http://schemas.openxmlformats.org/officeDocument/2006/relationships" r:id="rId4"/>
          </a:graphicData>
        </a:graphic>
      </p:graphicFrame>
      <p:sp>
        <p:nvSpPr>
          <p:cNvPr id="27" name="文本框 26">
            <a:extLst>
              <a:ext uri="{FF2B5EF4-FFF2-40B4-BE49-F238E27FC236}">
                <a16:creationId xmlns:a16="http://schemas.microsoft.com/office/drawing/2014/main" id="{C6D04A1B-4031-C6AC-C9A2-21C1616FEDBB}"/>
              </a:ext>
            </a:extLst>
          </p:cNvPr>
          <p:cNvSpPr txBox="1"/>
          <p:nvPr/>
        </p:nvSpPr>
        <p:spPr>
          <a:xfrm>
            <a:off x="8517400" y="4129421"/>
            <a:ext cx="2111188" cy="369332"/>
          </a:xfrm>
          <a:prstGeom prst="rect">
            <a:avLst/>
          </a:prstGeom>
          <a:noFill/>
        </p:spPr>
        <p:txBody>
          <a:bodyPr wrap="square" rtlCol="0">
            <a:spAutoFit/>
          </a:bodyPr>
          <a:lstStyle/>
          <a:p>
            <a:r>
              <a:rPr lang="zh-CN" altLang="en-US" dirty="0">
                <a:solidFill>
                  <a:schemeClr val="tx1">
                    <a:lumMod val="85000"/>
                    <a:lumOff val="15000"/>
                  </a:schemeClr>
                </a:solidFill>
                <a:latin typeface="华文中宋" panose="02010600040101010101" pitchFamily="2" charset="-122"/>
                <a:ea typeface="华文中宋" panose="02010600040101010101" pitchFamily="2" charset="-122"/>
              </a:rPr>
              <a:t>选择前三主成分</a:t>
            </a:r>
          </a:p>
        </p:txBody>
      </p:sp>
      <p:pic>
        <p:nvPicPr>
          <p:cNvPr id="11" name="图片 10">
            <a:extLst>
              <a:ext uri="{FF2B5EF4-FFF2-40B4-BE49-F238E27FC236}">
                <a16:creationId xmlns:a16="http://schemas.microsoft.com/office/drawing/2014/main" id="{135DF04D-3494-B69C-36F8-973AA16C2976}"/>
              </a:ext>
            </a:extLst>
          </p:cNvPr>
          <p:cNvPicPr>
            <a:picLocks noChangeAspect="1"/>
          </p:cNvPicPr>
          <p:nvPr/>
        </p:nvPicPr>
        <p:blipFill>
          <a:blip r:embed="rId5"/>
          <a:stretch>
            <a:fillRect/>
          </a:stretch>
        </p:blipFill>
        <p:spPr>
          <a:xfrm>
            <a:off x="5404372" y="1960905"/>
            <a:ext cx="6787628" cy="323814"/>
          </a:xfrm>
          <a:prstGeom prst="rect">
            <a:avLst/>
          </a:prstGeom>
        </p:spPr>
      </p:pic>
    </p:spTree>
    <p:custDataLst>
      <p:tags r:id="rId1"/>
    </p:custDataLst>
    <p:extLst>
      <p:ext uri="{BB962C8B-B14F-4D97-AF65-F5344CB8AC3E}">
        <p14:creationId xmlns:p14="http://schemas.microsoft.com/office/powerpoint/2010/main" val="3598196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26" grpId="0">
        <p:bldAsOne/>
      </p:bldGraphic>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7019BC2-DD39-A7B3-6FA9-72A0DA0541F4}"/>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73100" y="1147975"/>
            <a:ext cx="7023310" cy="5000413"/>
          </a:xfrm>
          <a:prstGeom prst="rect">
            <a:avLst/>
          </a:prstGeom>
        </p:spPr>
      </p:pic>
      <p:sp>
        <p:nvSpPr>
          <p:cNvPr id="22" name="直角三角形 21">
            <a:extLst>
              <a:ext uri="{FF2B5EF4-FFF2-40B4-BE49-F238E27FC236}">
                <a16:creationId xmlns:a16="http://schemas.microsoft.com/office/drawing/2014/main" id="{D11000EF-0EAD-6CF0-24B4-52521730CFAC}"/>
              </a:ext>
            </a:extLst>
          </p:cNvPr>
          <p:cNvSpPr/>
          <p:nvPr/>
        </p:nvSpPr>
        <p:spPr>
          <a:xfrm flipH="1" flipV="1">
            <a:off x="5374888" y="1128712"/>
            <a:ext cx="2321522" cy="49598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BC9974A9-AEDD-43E8-847C-5E15EE24651C}"/>
              </a:ext>
            </a:extLst>
          </p:cNvPr>
          <p:cNvCxnSpPr/>
          <p:nvPr/>
        </p:nvCxnSpPr>
        <p:spPr>
          <a:xfrm>
            <a:off x="6690596" y="3087597"/>
            <a:ext cx="4828304"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24D1EB9-7241-4DAB-9562-E1A6044F505B}"/>
              </a:ext>
            </a:extLst>
          </p:cNvPr>
          <p:cNvCxnSpPr/>
          <p:nvPr/>
        </p:nvCxnSpPr>
        <p:spPr>
          <a:xfrm>
            <a:off x="6881379" y="3905250"/>
            <a:ext cx="463752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53335B0-3DF1-4602-B6FB-4C241EA3C455}"/>
              </a:ext>
            </a:extLst>
          </p:cNvPr>
          <p:cNvCxnSpPr/>
          <p:nvPr/>
        </p:nvCxnSpPr>
        <p:spPr>
          <a:xfrm>
            <a:off x="7072162" y="4722903"/>
            <a:ext cx="44467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ïsḷídê">
            <a:extLst>
              <a:ext uri="{FF2B5EF4-FFF2-40B4-BE49-F238E27FC236}">
                <a16:creationId xmlns:a16="http://schemas.microsoft.com/office/drawing/2014/main" id="{DF27B7CB-00BD-40D9-B408-BB50B9490785}"/>
              </a:ext>
            </a:extLst>
          </p:cNvPr>
          <p:cNvSpPr/>
          <p:nvPr/>
        </p:nvSpPr>
        <p:spPr>
          <a:xfrm>
            <a:off x="676581" y="1130300"/>
            <a:ext cx="4058381" cy="743806"/>
          </a:xfrm>
          <a:prstGeom prst="homePlate">
            <a:avLst/>
          </a:prstGeom>
          <a:solidFill>
            <a:srgbClr val="6F2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cs typeface="+mn-ea"/>
                <a:sym typeface="+mn-lt"/>
              </a:rPr>
              <a:t> </a:t>
            </a:r>
            <a:endParaRPr lang="en-US" dirty="0">
              <a:cs typeface="+mn-ea"/>
              <a:sym typeface="+mn-lt"/>
            </a:endParaRPr>
          </a:p>
        </p:txBody>
      </p:sp>
      <p:sp>
        <p:nvSpPr>
          <p:cNvPr id="11" name="文本框 10">
            <a:extLst>
              <a:ext uri="{FF2B5EF4-FFF2-40B4-BE49-F238E27FC236}">
                <a16:creationId xmlns:a16="http://schemas.microsoft.com/office/drawing/2014/main" id="{6D6999B9-9618-48F0-BC7D-3BA025423454}"/>
              </a:ext>
            </a:extLst>
          </p:cNvPr>
          <p:cNvSpPr txBox="1"/>
          <p:nvPr/>
        </p:nvSpPr>
        <p:spPr>
          <a:xfrm>
            <a:off x="1431148" y="1209815"/>
            <a:ext cx="2549246" cy="584775"/>
          </a:xfrm>
          <a:prstGeom prst="rect">
            <a:avLst/>
          </a:prstGeom>
          <a:noFill/>
        </p:spPr>
        <p:txBody>
          <a:bodyPr wrap="square" rtlCol="0">
            <a:spAutoFit/>
          </a:bodyPr>
          <a:lstStyle/>
          <a:p>
            <a:pPr algn="ctr"/>
            <a:r>
              <a:rPr lang="en-US" altLang="zh-CN" sz="3200" dirty="0">
                <a:solidFill>
                  <a:schemeClr val="bg1"/>
                </a:solidFill>
                <a:effectLst>
                  <a:outerShdw blurRad="38100" dist="38100" dir="2700000" algn="tl">
                    <a:srgbClr val="000000">
                      <a:alpha val="43137"/>
                    </a:srgbClr>
                  </a:outerShdw>
                </a:effectLst>
                <a:cs typeface="+mn-ea"/>
                <a:sym typeface="+mn-lt"/>
              </a:rPr>
              <a:t>Contents</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sp>
        <p:nvSpPr>
          <p:cNvPr id="12" name="文本框 11">
            <a:extLst>
              <a:ext uri="{FF2B5EF4-FFF2-40B4-BE49-F238E27FC236}">
                <a16:creationId xmlns:a16="http://schemas.microsoft.com/office/drawing/2014/main" id="{ED74AE54-FD73-4E89-813B-816FDE827CED}"/>
              </a:ext>
            </a:extLst>
          </p:cNvPr>
          <p:cNvSpPr txBox="1"/>
          <p:nvPr/>
        </p:nvSpPr>
        <p:spPr>
          <a:xfrm>
            <a:off x="6712258" y="2401645"/>
            <a:ext cx="3568868" cy="461665"/>
          </a:xfrm>
          <a:prstGeom prst="rect">
            <a:avLst/>
          </a:prstGeom>
          <a:noFill/>
        </p:spPr>
        <p:txBody>
          <a:bodyPr wrap="square" rtlCol="0">
            <a:spAutoFit/>
          </a:bodyPr>
          <a:lstStyle/>
          <a:p>
            <a:pPr algn="dist"/>
            <a:r>
              <a:rPr lang="en-US" altLang="zh-CN" sz="2400" b="1" dirty="0">
                <a:solidFill>
                  <a:schemeClr val="bg1">
                    <a:lumMod val="50000"/>
                  </a:schemeClr>
                </a:solidFill>
                <a:cs typeface="+mn-ea"/>
                <a:sym typeface="+mn-lt"/>
              </a:rPr>
              <a:t>01.</a:t>
            </a:r>
            <a:r>
              <a:rPr lang="zh-CN" altLang="en-US" sz="2400" b="1" dirty="0">
                <a:solidFill>
                  <a:schemeClr val="bg1">
                    <a:lumMod val="50000"/>
                  </a:schemeClr>
                </a:solidFill>
                <a:cs typeface="+mn-ea"/>
                <a:sym typeface="+mn-lt"/>
              </a:rPr>
              <a:t>数据可视化探索分析</a:t>
            </a:r>
          </a:p>
        </p:txBody>
      </p:sp>
      <p:sp>
        <p:nvSpPr>
          <p:cNvPr id="17" name="文本框 16">
            <a:extLst>
              <a:ext uri="{FF2B5EF4-FFF2-40B4-BE49-F238E27FC236}">
                <a16:creationId xmlns:a16="http://schemas.microsoft.com/office/drawing/2014/main" id="{37926E9E-91FC-4CA0-BC0C-06AA1F96C072}"/>
              </a:ext>
            </a:extLst>
          </p:cNvPr>
          <p:cNvSpPr txBox="1"/>
          <p:nvPr/>
        </p:nvSpPr>
        <p:spPr>
          <a:xfrm>
            <a:off x="7155991" y="3277372"/>
            <a:ext cx="2151559" cy="461665"/>
          </a:xfrm>
          <a:prstGeom prst="rect">
            <a:avLst/>
          </a:prstGeom>
          <a:noFill/>
        </p:spPr>
        <p:txBody>
          <a:bodyPr wrap="square" rtlCol="0">
            <a:spAutoFit/>
          </a:bodyPr>
          <a:lstStyle/>
          <a:p>
            <a:pPr algn="dist"/>
            <a:r>
              <a:rPr lang="en-US" altLang="zh-CN" sz="2400" b="1" dirty="0">
                <a:solidFill>
                  <a:schemeClr val="bg1">
                    <a:lumMod val="50000"/>
                  </a:schemeClr>
                </a:solidFill>
                <a:cs typeface="+mn-ea"/>
                <a:sym typeface="+mn-lt"/>
              </a:rPr>
              <a:t>02.</a:t>
            </a:r>
            <a:r>
              <a:rPr lang="zh-CN" altLang="en-US" sz="2400" b="1" dirty="0">
                <a:solidFill>
                  <a:schemeClr val="bg1">
                    <a:lumMod val="50000"/>
                  </a:schemeClr>
                </a:solidFill>
                <a:cs typeface="+mn-ea"/>
                <a:sym typeface="+mn-lt"/>
              </a:rPr>
              <a:t>数据清洗</a:t>
            </a:r>
          </a:p>
        </p:txBody>
      </p:sp>
      <p:sp>
        <p:nvSpPr>
          <p:cNvPr id="18" name="文本框 17">
            <a:extLst>
              <a:ext uri="{FF2B5EF4-FFF2-40B4-BE49-F238E27FC236}">
                <a16:creationId xmlns:a16="http://schemas.microsoft.com/office/drawing/2014/main" id="{DF98E189-B3CB-4F43-BC28-CA31B9688F68}"/>
              </a:ext>
            </a:extLst>
          </p:cNvPr>
          <p:cNvSpPr txBox="1"/>
          <p:nvPr/>
        </p:nvSpPr>
        <p:spPr>
          <a:xfrm>
            <a:off x="7637571" y="4111835"/>
            <a:ext cx="2041687" cy="461665"/>
          </a:xfrm>
          <a:prstGeom prst="rect">
            <a:avLst/>
          </a:prstGeom>
          <a:noFill/>
        </p:spPr>
        <p:txBody>
          <a:bodyPr wrap="square" rtlCol="0">
            <a:spAutoFit/>
          </a:bodyPr>
          <a:lstStyle/>
          <a:p>
            <a:pPr algn="dist"/>
            <a:r>
              <a:rPr lang="en-US" altLang="zh-CN" sz="2400" b="1" dirty="0">
                <a:solidFill>
                  <a:schemeClr val="bg1">
                    <a:lumMod val="50000"/>
                  </a:schemeClr>
                </a:solidFill>
                <a:cs typeface="+mn-ea"/>
                <a:sym typeface="+mn-lt"/>
              </a:rPr>
              <a:t>03.</a:t>
            </a:r>
            <a:r>
              <a:rPr lang="zh-CN" altLang="en-US" sz="2400" b="1" dirty="0">
                <a:solidFill>
                  <a:schemeClr val="bg1">
                    <a:lumMod val="50000"/>
                  </a:schemeClr>
                </a:solidFill>
                <a:cs typeface="+mn-ea"/>
                <a:sym typeface="+mn-lt"/>
              </a:rPr>
              <a:t>异常检测</a:t>
            </a:r>
          </a:p>
        </p:txBody>
      </p:sp>
      <p:sp>
        <p:nvSpPr>
          <p:cNvPr id="19" name="文本框 18">
            <a:extLst>
              <a:ext uri="{FF2B5EF4-FFF2-40B4-BE49-F238E27FC236}">
                <a16:creationId xmlns:a16="http://schemas.microsoft.com/office/drawing/2014/main" id="{AD7E421F-0E79-4EF7-A05E-F3FFD7FDB7E8}"/>
              </a:ext>
            </a:extLst>
          </p:cNvPr>
          <p:cNvSpPr txBox="1"/>
          <p:nvPr/>
        </p:nvSpPr>
        <p:spPr>
          <a:xfrm>
            <a:off x="8058186" y="4973980"/>
            <a:ext cx="2126594" cy="461665"/>
          </a:xfrm>
          <a:prstGeom prst="rect">
            <a:avLst/>
          </a:prstGeom>
          <a:noFill/>
        </p:spPr>
        <p:txBody>
          <a:bodyPr wrap="square" rtlCol="0">
            <a:spAutoFit/>
          </a:bodyPr>
          <a:lstStyle/>
          <a:p>
            <a:pPr algn="dist"/>
            <a:r>
              <a:rPr lang="en-US" altLang="zh-CN" sz="2400" b="1" dirty="0">
                <a:solidFill>
                  <a:schemeClr val="bg1">
                    <a:lumMod val="50000"/>
                  </a:schemeClr>
                </a:solidFill>
                <a:cs typeface="+mn-ea"/>
                <a:sym typeface="+mn-lt"/>
              </a:rPr>
              <a:t>04.</a:t>
            </a:r>
            <a:r>
              <a:rPr lang="zh-CN" altLang="en-US" sz="2400" b="1" dirty="0">
                <a:solidFill>
                  <a:schemeClr val="bg1">
                    <a:lumMod val="50000"/>
                  </a:schemeClr>
                </a:solidFill>
                <a:cs typeface="+mn-ea"/>
                <a:sym typeface="+mn-lt"/>
              </a:rPr>
              <a:t>组内分工</a:t>
            </a:r>
          </a:p>
        </p:txBody>
      </p:sp>
      <p:sp>
        <p:nvSpPr>
          <p:cNvPr id="5" name="ïşļîdé">
            <a:extLst>
              <a:ext uri="{FF2B5EF4-FFF2-40B4-BE49-F238E27FC236}">
                <a16:creationId xmlns:a16="http://schemas.microsoft.com/office/drawing/2014/main" id="{9C78FBC7-85C2-4B68-BA26-6A46B35CF4C5}"/>
              </a:ext>
            </a:extLst>
          </p:cNvPr>
          <p:cNvSpPr/>
          <p:nvPr/>
        </p:nvSpPr>
        <p:spPr>
          <a:xfrm flipH="1">
            <a:off x="5687377" y="2454483"/>
            <a:ext cx="930792" cy="448574"/>
          </a:xfrm>
          <a:prstGeom prst="parallelogram">
            <a:avLst>
              <a:gd name="adj" fmla="val 47222"/>
            </a:avLst>
          </a:prstGeom>
          <a:solidFill>
            <a:srgbClr val="6177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p>
            <a:pPr algn="ctr"/>
            <a:r>
              <a:rPr lang="en-US" altLang="zh-CN" sz="2400" b="1" dirty="0">
                <a:cs typeface="+mn-ea"/>
                <a:sym typeface="+mn-lt"/>
              </a:rPr>
              <a:t>1</a:t>
            </a:r>
            <a:endParaRPr lang="zh-CN" altLang="en-US" sz="2400" b="1" dirty="0">
              <a:cs typeface="+mn-ea"/>
              <a:sym typeface="+mn-lt"/>
            </a:endParaRPr>
          </a:p>
        </p:txBody>
      </p:sp>
      <p:sp>
        <p:nvSpPr>
          <p:cNvPr id="6" name="îṥľîḓé">
            <a:extLst>
              <a:ext uri="{FF2B5EF4-FFF2-40B4-BE49-F238E27FC236}">
                <a16:creationId xmlns:a16="http://schemas.microsoft.com/office/drawing/2014/main" id="{0D168FF7-B4DB-4D2A-9069-90D137C8FAA7}"/>
              </a:ext>
            </a:extLst>
          </p:cNvPr>
          <p:cNvSpPr/>
          <p:nvPr/>
        </p:nvSpPr>
        <p:spPr>
          <a:xfrm flipH="1">
            <a:off x="6003332" y="3272136"/>
            <a:ext cx="930792" cy="448574"/>
          </a:xfrm>
          <a:prstGeom prst="parallelogram">
            <a:avLst>
              <a:gd name="adj" fmla="val 47222"/>
            </a:avLst>
          </a:prstGeom>
          <a:solidFill>
            <a:srgbClr val="6177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p>
            <a:pPr algn="ctr"/>
            <a:r>
              <a:rPr lang="en-US" altLang="zh-CN" sz="2400" b="1" dirty="0">
                <a:cs typeface="+mn-ea"/>
                <a:sym typeface="+mn-lt"/>
              </a:rPr>
              <a:t>2</a:t>
            </a:r>
            <a:endParaRPr lang="zh-CN" altLang="en-US" sz="2400" b="1" dirty="0">
              <a:cs typeface="+mn-ea"/>
              <a:sym typeface="+mn-lt"/>
            </a:endParaRPr>
          </a:p>
        </p:txBody>
      </p:sp>
      <p:sp>
        <p:nvSpPr>
          <p:cNvPr id="7" name="ïSļïḋê">
            <a:extLst>
              <a:ext uri="{FF2B5EF4-FFF2-40B4-BE49-F238E27FC236}">
                <a16:creationId xmlns:a16="http://schemas.microsoft.com/office/drawing/2014/main" id="{D30150FD-3298-49C1-84FB-0D2857C2C1FF}"/>
              </a:ext>
            </a:extLst>
          </p:cNvPr>
          <p:cNvSpPr/>
          <p:nvPr/>
        </p:nvSpPr>
        <p:spPr>
          <a:xfrm flipH="1">
            <a:off x="6344601" y="4089789"/>
            <a:ext cx="930792" cy="448574"/>
          </a:xfrm>
          <a:prstGeom prst="parallelogram">
            <a:avLst>
              <a:gd name="adj" fmla="val 47222"/>
            </a:avLst>
          </a:prstGeom>
          <a:solidFill>
            <a:srgbClr val="6177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p>
            <a:pPr algn="ctr"/>
            <a:r>
              <a:rPr lang="en-US" altLang="zh-CN" sz="2400" b="1" dirty="0">
                <a:cs typeface="+mn-ea"/>
                <a:sym typeface="+mn-lt"/>
              </a:rPr>
              <a:t>3</a:t>
            </a:r>
            <a:endParaRPr lang="zh-CN" altLang="en-US" sz="2400" b="1" dirty="0">
              <a:cs typeface="+mn-ea"/>
              <a:sym typeface="+mn-lt"/>
            </a:endParaRPr>
          </a:p>
        </p:txBody>
      </p:sp>
      <p:sp>
        <p:nvSpPr>
          <p:cNvPr id="8" name="íṡlïḍê">
            <a:extLst>
              <a:ext uri="{FF2B5EF4-FFF2-40B4-BE49-F238E27FC236}">
                <a16:creationId xmlns:a16="http://schemas.microsoft.com/office/drawing/2014/main" id="{F70DD954-0DE2-4ED3-8CF2-CB5B3E60633B}"/>
              </a:ext>
            </a:extLst>
          </p:cNvPr>
          <p:cNvSpPr/>
          <p:nvPr/>
        </p:nvSpPr>
        <p:spPr>
          <a:xfrm flipH="1">
            <a:off x="6690596" y="4907441"/>
            <a:ext cx="930792" cy="448574"/>
          </a:xfrm>
          <a:prstGeom prst="parallelogram">
            <a:avLst>
              <a:gd name="adj" fmla="val 47222"/>
            </a:avLst>
          </a:prstGeom>
          <a:solidFill>
            <a:srgbClr val="6177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2500" lnSpcReduction="20000"/>
          </a:bodyPr>
          <a:lstStyle/>
          <a:p>
            <a:pPr algn="ctr"/>
            <a:r>
              <a:rPr lang="en-US" altLang="zh-CN" sz="2400" b="1" dirty="0">
                <a:cs typeface="+mn-ea"/>
                <a:sym typeface="+mn-lt"/>
              </a:rPr>
              <a:t>4</a:t>
            </a:r>
            <a:endParaRPr lang="zh-CN" altLang="en-US" sz="2400" b="1" dirty="0">
              <a:cs typeface="+mn-ea"/>
              <a:sym typeface="+mn-lt"/>
            </a:endParaRPr>
          </a:p>
        </p:txBody>
      </p:sp>
    </p:spTree>
    <p:custDataLst>
      <p:tags r:id="rId1"/>
    </p:custDataLst>
    <p:extLst>
      <p:ext uri="{BB962C8B-B14F-4D97-AF65-F5344CB8AC3E}">
        <p14:creationId xmlns:p14="http://schemas.microsoft.com/office/powerpoint/2010/main" val="3000096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PCA</a:t>
            </a:r>
            <a:endParaRPr lang="zh-CN" altLang="en-US" sz="2400" spc="600" dirty="0">
              <a:solidFill>
                <a:schemeClr val="bg1"/>
              </a:solidFill>
              <a:latin typeface="华文中宋" panose="02010600040101010101" pitchFamily="2" charset="-122"/>
              <a:ea typeface="华文中宋" panose="02010600040101010101" pitchFamily="2" charset="-122"/>
              <a:cs typeface="+mn-ea"/>
              <a:sym typeface="+mn-lt"/>
            </a:endParaRPr>
          </a:p>
        </p:txBody>
      </p:sp>
      <p:cxnSp>
        <p:nvCxnSpPr>
          <p:cNvPr id="13" name="直接连接符 12">
            <a:extLst>
              <a:ext uri="{FF2B5EF4-FFF2-40B4-BE49-F238E27FC236}">
                <a16:creationId xmlns:a16="http://schemas.microsoft.com/office/drawing/2014/main" id="{3B807E25-8BAB-097D-FA3C-DAB11E6764E3}"/>
              </a:ext>
            </a:extLst>
          </p:cNvPr>
          <p:cNvCxnSpPr>
            <a:cxnSpLocks/>
          </p:cNvCxnSpPr>
          <p:nvPr/>
        </p:nvCxnSpPr>
        <p:spPr>
          <a:xfrm>
            <a:off x="1787389" y="1381564"/>
            <a:ext cx="4630884" cy="0"/>
          </a:xfrm>
          <a:prstGeom prst="line">
            <a:avLst/>
          </a:prstGeom>
          <a:ln w="38100">
            <a:solidFill>
              <a:srgbClr val="6F2923"/>
            </a:solidFill>
          </a:ln>
          <a:effectLst/>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D15AA55-0490-12D9-C626-4CA057C89D9E}"/>
              </a:ext>
            </a:extLst>
          </p:cNvPr>
          <p:cNvSpPr txBox="1"/>
          <p:nvPr/>
        </p:nvSpPr>
        <p:spPr>
          <a:xfrm>
            <a:off x="3551283" y="892878"/>
            <a:ext cx="2749924" cy="461665"/>
          </a:xfrm>
          <a:prstGeom prst="rect">
            <a:avLst/>
          </a:prstGeom>
          <a:noFill/>
        </p:spPr>
        <p:txBody>
          <a:bodyPr wrap="square" rtlCol="0">
            <a:spAutoFit/>
          </a:bodyPr>
          <a:lstStyle/>
          <a:p>
            <a:r>
              <a:rPr lang="zh-CN" altLang="en-US" sz="2400" spc="600" dirty="0">
                <a:latin typeface="华文中宋" panose="02010600040101010101" pitchFamily="2" charset="-122"/>
                <a:ea typeface="华文中宋" panose="02010600040101010101" pitchFamily="2" charset="-122"/>
              </a:rPr>
              <a:t>使用</a:t>
            </a:r>
          </a:p>
        </p:txBody>
      </p:sp>
      <p:pic>
        <p:nvPicPr>
          <p:cNvPr id="11" name="图片 10">
            <a:extLst>
              <a:ext uri="{FF2B5EF4-FFF2-40B4-BE49-F238E27FC236}">
                <a16:creationId xmlns:a16="http://schemas.microsoft.com/office/drawing/2014/main" id="{B52348E5-145E-9BF5-33DE-C84D3BD77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9837" y="1910468"/>
            <a:ext cx="3293657" cy="3419129"/>
          </a:xfrm>
          <a:prstGeom prst="rect">
            <a:avLst/>
          </a:prstGeom>
        </p:spPr>
      </p:pic>
      <p:sp>
        <p:nvSpPr>
          <p:cNvPr id="14" name="文本框 13">
            <a:extLst>
              <a:ext uri="{FF2B5EF4-FFF2-40B4-BE49-F238E27FC236}">
                <a16:creationId xmlns:a16="http://schemas.microsoft.com/office/drawing/2014/main" id="{22B35D77-C6D9-B3A0-B124-AB4F0BB7153A}"/>
              </a:ext>
            </a:extLst>
          </p:cNvPr>
          <p:cNvSpPr txBox="1"/>
          <p:nvPr/>
        </p:nvSpPr>
        <p:spPr>
          <a:xfrm>
            <a:off x="1994532" y="5469712"/>
            <a:ext cx="2568388" cy="369332"/>
          </a:xfrm>
          <a:prstGeom prst="rect">
            <a:avLst/>
          </a:prstGeom>
          <a:noFill/>
        </p:spPr>
        <p:txBody>
          <a:bodyPr wrap="square" rtlCol="0">
            <a:spAutoFit/>
          </a:bodyPr>
          <a:lstStyle/>
          <a:p>
            <a:r>
              <a:rPr lang="en-US" altLang="zh-CN" dirty="0"/>
              <a:t>Wilt_PCA.csv</a:t>
            </a:r>
          </a:p>
        </p:txBody>
      </p:sp>
      <p:pic>
        <p:nvPicPr>
          <p:cNvPr id="23" name="图片 22">
            <a:extLst>
              <a:ext uri="{FF2B5EF4-FFF2-40B4-BE49-F238E27FC236}">
                <a16:creationId xmlns:a16="http://schemas.microsoft.com/office/drawing/2014/main" id="{940311E9-3171-D82D-3950-76716E74E2AB}"/>
              </a:ext>
            </a:extLst>
          </p:cNvPr>
          <p:cNvPicPr>
            <a:picLocks noChangeAspect="1"/>
          </p:cNvPicPr>
          <p:nvPr/>
        </p:nvPicPr>
        <p:blipFill>
          <a:blip r:embed="rId4"/>
          <a:stretch>
            <a:fillRect/>
          </a:stretch>
        </p:blipFill>
        <p:spPr>
          <a:xfrm>
            <a:off x="6096000" y="1701052"/>
            <a:ext cx="4569014" cy="4074459"/>
          </a:xfrm>
          <a:prstGeom prst="rect">
            <a:avLst/>
          </a:prstGeom>
        </p:spPr>
      </p:pic>
    </p:spTree>
    <p:custDataLst>
      <p:tags r:id="rId1"/>
    </p:custDataLst>
    <p:extLst>
      <p:ext uri="{BB962C8B-B14F-4D97-AF65-F5344CB8AC3E}">
        <p14:creationId xmlns:p14="http://schemas.microsoft.com/office/powerpoint/2010/main" val="2102300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ṧḷïḍe">
            <a:extLst>
              <a:ext uri="{FF2B5EF4-FFF2-40B4-BE49-F238E27FC236}">
                <a16:creationId xmlns:a16="http://schemas.microsoft.com/office/drawing/2014/main" id="{DD559726-448D-453D-BF89-FD71034659AE}"/>
              </a:ext>
            </a:extLst>
          </p:cNvPr>
          <p:cNvSpPr/>
          <p:nvPr/>
        </p:nvSpPr>
        <p:spPr>
          <a:xfrm>
            <a:off x="699075" y="1658334"/>
            <a:ext cx="10845800" cy="1892889"/>
          </a:xfrm>
          <a:prstGeom prst="roundRect">
            <a:avLst>
              <a:gd name="adj" fmla="val 9617"/>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dirty="0">
              <a:cs typeface="+mn-ea"/>
              <a:sym typeface="+mn-lt"/>
            </a:endParaRPr>
          </a:p>
        </p:txBody>
      </p:sp>
      <p:sp>
        <p:nvSpPr>
          <p:cNvPr id="28" name="iṩļïḓè">
            <a:extLst>
              <a:ext uri="{FF2B5EF4-FFF2-40B4-BE49-F238E27FC236}">
                <a16:creationId xmlns:a16="http://schemas.microsoft.com/office/drawing/2014/main" id="{45DC653B-30CB-45C4-BC87-0D11BD1863DC}"/>
              </a:ext>
            </a:extLst>
          </p:cNvPr>
          <p:cNvSpPr txBox="1"/>
          <p:nvPr/>
        </p:nvSpPr>
        <p:spPr bwMode="auto">
          <a:xfrm>
            <a:off x="8331071" y="1843223"/>
            <a:ext cx="2441002" cy="580942"/>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2400" dirty="0">
                <a:solidFill>
                  <a:srgbClr val="6F2923"/>
                </a:solidFill>
                <a:cs typeface="+mn-ea"/>
                <a:sym typeface="+mn-lt"/>
              </a:rPr>
              <a:t>群体病树点</a:t>
            </a:r>
            <a:endParaRPr lang="en-US" altLang="zh-CN" sz="2400" dirty="0">
              <a:solidFill>
                <a:srgbClr val="6F2923"/>
              </a:solidFill>
              <a:cs typeface="+mn-ea"/>
              <a:sym typeface="+mn-lt"/>
            </a:endParaRPr>
          </a:p>
        </p:txBody>
      </p:sp>
      <p:sp>
        <p:nvSpPr>
          <p:cNvPr id="30" name="Synergistically utilize technically sound portals with frictionless chains. Dramatically customize…">
            <a:extLst>
              <a:ext uri="{FF2B5EF4-FFF2-40B4-BE49-F238E27FC236}">
                <a16:creationId xmlns:a16="http://schemas.microsoft.com/office/drawing/2014/main" id="{D3ECF81C-3A6E-403F-88CE-ED995E1217A2}"/>
              </a:ext>
            </a:extLst>
          </p:cNvPr>
          <p:cNvSpPr txBox="1"/>
          <p:nvPr/>
        </p:nvSpPr>
        <p:spPr>
          <a:xfrm>
            <a:off x="201477" y="5092368"/>
            <a:ext cx="4780915" cy="106984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7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异常更像是卫星图像</a:t>
            </a:r>
            <a:endParaRPr lang="en-US" altLang="zh-CN" sz="1700"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7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中的非树对象点</a:t>
            </a:r>
            <a:endParaRPr lang="en-US" altLang="zh-CN" sz="1700"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14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 </a:t>
            </a:r>
          </a:p>
        </p:txBody>
      </p:sp>
      <p:sp>
        <p:nvSpPr>
          <p:cNvPr id="31" name="Synergistically utilize technically sound portals with frictionless chains. Dramatically customize…">
            <a:extLst>
              <a:ext uri="{FF2B5EF4-FFF2-40B4-BE49-F238E27FC236}">
                <a16:creationId xmlns:a16="http://schemas.microsoft.com/office/drawing/2014/main" id="{40CC8D2F-A2C3-4626-98F3-989B1D58ED73}"/>
              </a:ext>
            </a:extLst>
          </p:cNvPr>
          <p:cNvSpPr txBox="1"/>
          <p:nvPr/>
        </p:nvSpPr>
        <p:spPr>
          <a:xfrm>
            <a:off x="7949212" y="5092368"/>
            <a:ext cx="3204719" cy="73815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7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聚类效果可能不理想</a:t>
            </a:r>
            <a:endParaRPr lang="en-US" altLang="zh-CN" sz="1700"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7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考虑使用基于分类的算法</a:t>
            </a:r>
            <a:endParaRPr lang="en-US" altLang="zh-CN" sz="1700"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p:txBody>
      </p:sp>
      <p:grpSp>
        <p:nvGrpSpPr>
          <p:cNvPr id="32" name="组合 31">
            <a:extLst>
              <a:ext uri="{FF2B5EF4-FFF2-40B4-BE49-F238E27FC236}">
                <a16:creationId xmlns:a16="http://schemas.microsoft.com/office/drawing/2014/main" id="{FB629171-574A-455E-BF5D-5264C00F8481}"/>
              </a:ext>
            </a:extLst>
          </p:cNvPr>
          <p:cNvGrpSpPr/>
          <p:nvPr/>
        </p:nvGrpSpPr>
        <p:grpSpPr>
          <a:xfrm rot="5400000">
            <a:off x="955738" y="-169990"/>
            <a:ext cx="101370" cy="1330760"/>
            <a:chOff x="508216" y="2820579"/>
            <a:chExt cx="196770" cy="2583143"/>
          </a:xfrm>
          <a:solidFill>
            <a:srgbClr val="617767"/>
          </a:solidFill>
        </p:grpSpPr>
        <p:sp>
          <p:nvSpPr>
            <p:cNvPr id="33" name="椭圆 32">
              <a:extLst>
                <a:ext uri="{FF2B5EF4-FFF2-40B4-BE49-F238E27FC236}">
                  <a16:creationId xmlns:a16="http://schemas.microsoft.com/office/drawing/2014/main" id="{88DE7B95-1806-4C46-9849-9B348108FA75}"/>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4" name="直接连接符 33">
              <a:extLst>
                <a:ext uri="{FF2B5EF4-FFF2-40B4-BE49-F238E27FC236}">
                  <a16:creationId xmlns:a16="http://schemas.microsoft.com/office/drawing/2014/main" id="{310AF8AD-67A0-4E5B-AEBD-A804FFBA7F0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17752DFB-A73C-4D4B-A250-D74CC2382A10}"/>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a:extLst>
                <a:ext uri="{FF2B5EF4-FFF2-40B4-BE49-F238E27FC236}">
                  <a16:creationId xmlns:a16="http://schemas.microsoft.com/office/drawing/2014/main" id="{10C6A3D8-103A-4090-BD33-8E4DE12C0B0A}"/>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42D3AD5A-89A1-4054-9F21-03E842F3C782}"/>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a:extLst>
              <a:ext uri="{FF2B5EF4-FFF2-40B4-BE49-F238E27FC236}">
                <a16:creationId xmlns:a16="http://schemas.microsoft.com/office/drawing/2014/main" id="{2E781D9F-3CC8-0364-3B4E-70F74B68C2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2182" y1="15331" x2="17879" y2="23066"/>
                        <a14:foregroundMark x1="17879" y1="23066" x2="13933" y2="27989"/>
                        <a14:foregroundMark x1="58570" y1="89451" x2="58570" y2="89451"/>
                      </a14:backgroundRemoval>
                    </a14:imgEffect>
                  </a14:imgLayer>
                </a14:imgProps>
              </a:ext>
            </a:extLst>
          </a:blip>
          <a:stretch>
            <a:fillRect/>
          </a:stretch>
        </p:blipFill>
        <p:spPr>
          <a:xfrm>
            <a:off x="7750091" y="2226269"/>
            <a:ext cx="3388161" cy="2970385"/>
          </a:xfrm>
          <a:prstGeom prst="rect">
            <a:avLst/>
          </a:prstGeom>
        </p:spPr>
      </p:pic>
      <p:sp>
        <p:nvSpPr>
          <p:cNvPr id="21" name="î$1ïḍê">
            <a:extLst>
              <a:ext uri="{FF2B5EF4-FFF2-40B4-BE49-F238E27FC236}">
                <a16:creationId xmlns:a16="http://schemas.microsoft.com/office/drawing/2014/main" id="{151EEE1A-A383-6372-37CF-2EAF941B93EC}"/>
              </a:ext>
            </a:extLst>
          </p:cNvPr>
          <p:cNvSpPr/>
          <p:nvPr/>
        </p:nvSpPr>
        <p:spPr>
          <a:xfrm>
            <a:off x="140561" y="876477"/>
            <a:ext cx="4902748"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dist">
              <a:spcBef>
                <a:spcPct val="0"/>
              </a:spcBef>
            </a:pPr>
            <a:r>
              <a:rPr lang="zh-CN" altLang="en-US" sz="2400" dirty="0">
                <a:solidFill>
                  <a:schemeClr val="bg1"/>
                </a:solidFill>
                <a:cs typeface="+mn-ea"/>
                <a:sym typeface="+mn-lt"/>
              </a:rPr>
              <a:t>数据清洗过程反映出的问题</a:t>
            </a:r>
            <a:endParaRPr lang="en-US" altLang="zh-CN" sz="2400" dirty="0">
              <a:solidFill>
                <a:schemeClr val="bg1"/>
              </a:solidFill>
              <a:cs typeface="+mn-ea"/>
              <a:sym typeface="+mn-lt"/>
            </a:endParaRPr>
          </a:p>
        </p:txBody>
      </p:sp>
      <p:pic>
        <p:nvPicPr>
          <p:cNvPr id="3" name="图片 2">
            <a:extLst>
              <a:ext uri="{FF2B5EF4-FFF2-40B4-BE49-F238E27FC236}">
                <a16:creationId xmlns:a16="http://schemas.microsoft.com/office/drawing/2014/main" id="{F1833ADD-AF23-13F8-A2FB-D5F3877AD61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6330" y1="12166" x2="30325" y2="17112"/>
                        <a14:foregroundMark x1="30325" y1="17112" x2="17690" y2="26203"/>
                        <a14:foregroundMark x1="17690" y1="26203" x2="14200" y2="46257"/>
                        <a14:foregroundMark x1="14200" y1="46257" x2="25993" y2="36898"/>
                        <a14:foregroundMark x1="25993" y1="36898" x2="27557" y2="33021"/>
                        <a14:foregroundMark x1="13237" y1="32086" x2="13237" y2="32086"/>
                      </a14:backgroundRemoval>
                    </a14:imgEffect>
                  </a14:imgLayer>
                </a14:imgProps>
              </a:ext>
            </a:extLst>
          </a:blip>
          <a:stretch>
            <a:fillRect/>
          </a:stretch>
        </p:blipFill>
        <p:spPr>
          <a:xfrm>
            <a:off x="4346115" y="1856801"/>
            <a:ext cx="3499769" cy="3150213"/>
          </a:xfrm>
          <a:prstGeom prst="rect">
            <a:avLst/>
          </a:prstGeom>
        </p:spPr>
      </p:pic>
      <p:sp>
        <p:nvSpPr>
          <p:cNvPr id="27" name="iṩļïḓè">
            <a:extLst>
              <a:ext uri="{FF2B5EF4-FFF2-40B4-BE49-F238E27FC236}">
                <a16:creationId xmlns:a16="http://schemas.microsoft.com/office/drawing/2014/main" id="{9F69E397-5F3D-4DDD-AB6B-830EC97884B6}"/>
              </a:ext>
            </a:extLst>
          </p:cNvPr>
          <p:cNvSpPr txBox="1"/>
          <p:nvPr/>
        </p:nvSpPr>
        <p:spPr bwMode="auto">
          <a:xfrm>
            <a:off x="1180863" y="1843223"/>
            <a:ext cx="2680068" cy="580942"/>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2400" dirty="0">
                <a:solidFill>
                  <a:srgbClr val="6F2923"/>
                </a:solidFill>
                <a:cs typeface="+mn-ea"/>
                <a:sym typeface="+mn-lt"/>
              </a:rPr>
              <a:t>“异常”≠  病树</a:t>
            </a:r>
            <a:endParaRPr lang="en-US" altLang="zh-CN" sz="2400" dirty="0">
              <a:solidFill>
                <a:srgbClr val="6F2923"/>
              </a:solidFill>
              <a:cs typeface="+mn-ea"/>
              <a:sym typeface="+mn-lt"/>
            </a:endParaRPr>
          </a:p>
        </p:txBody>
      </p:sp>
      <p:pic>
        <p:nvPicPr>
          <p:cNvPr id="7" name="图片 6">
            <a:extLst>
              <a:ext uri="{FF2B5EF4-FFF2-40B4-BE49-F238E27FC236}">
                <a16:creationId xmlns:a16="http://schemas.microsoft.com/office/drawing/2014/main" id="{379710B0-A10B-F995-E0AD-C2944A54F94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1091" y1="10792" x2="18303" y2="25956"/>
                        <a14:foregroundMark x1="18303" y1="25956" x2="15273" y2="39754"/>
                        <a14:foregroundMark x1="15273" y1="39754" x2="22303" y2="62022"/>
                        <a14:foregroundMark x1="22303" y1="62022" x2="41697" y2="57650"/>
                        <a14:foregroundMark x1="41697" y1="57650" x2="49697" y2="31011"/>
                        <a14:foregroundMark x1="49697" y1="31011" x2="47273" y2="13934"/>
                        <a14:foregroundMark x1="47273" y1="13934" x2="86061" y2="31557"/>
                        <a14:foregroundMark x1="86061" y1="31557" x2="86061" y2="46995"/>
                        <a14:foregroundMark x1="86061" y1="46995" x2="70182" y2="75546"/>
                        <a14:foregroundMark x1="70182" y1="75546" x2="63394" y2="83607"/>
                        <a14:foregroundMark x1="63394" y1="83607" x2="53333" y2="84699"/>
                        <a14:foregroundMark x1="53333" y1="84699" x2="34909" y2="77459"/>
                        <a14:foregroundMark x1="34909" y1="77459" x2="56727" y2="60519"/>
                        <a14:foregroundMark x1="56727" y1="60519" x2="62788" y2="63798"/>
                        <a14:foregroundMark x1="62788" y1="63798" x2="63636" y2="27459"/>
                        <a14:foregroundMark x1="63636" y1="27459" x2="75758" y2="38251"/>
                        <a14:foregroundMark x1="14424" y1="32514" x2="14424" y2="32514"/>
                      </a14:backgroundRemoval>
                    </a14:imgEffect>
                  </a14:imgLayer>
                </a14:imgProps>
              </a:ext>
            </a:extLst>
          </a:blip>
          <a:stretch>
            <a:fillRect/>
          </a:stretch>
        </p:blipFill>
        <p:spPr>
          <a:xfrm>
            <a:off x="846629" y="2079352"/>
            <a:ext cx="3595281" cy="3189994"/>
          </a:xfrm>
          <a:prstGeom prst="rect">
            <a:avLst/>
          </a:prstGeom>
        </p:spPr>
      </p:pic>
      <p:sp>
        <p:nvSpPr>
          <p:cNvPr id="8" name="文本框 7">
            <a:extLst>
              <a:ext uri="{FF2B5EF4-FFF2-40B4-BE49-F238E27FC236}">
                <a16:creationId xmlns:a16="http://schemas.microsoft.com/office/drawing/2014/main" id="{67B7ED42-E931-2296-1B18-D82C1D4FBF6B}"/>
              </a:ext>
            </a:extLst>
          </p:cNvPr>
          <p:cNvSpPr txBox="1"/>
          <p:nvPr/>
        </p:nvSpPr>
        <p:spPr>
          <a:xfrm>
            <a:off x="3967171" y="4863947"/>
            <a:ext cx="4309607" cy="1600438"/>
          </a:xfrm>
          <a:prstGeom prst="rect">
            <a:avLst/>
          </a:prstGeom>
          <a:noFill/>
        </p:spPr>
        <p:txBody>
          <a:bodyPr wrap="square" rtlCol="0">
            <a:spAutoFit/>
          </a:bodyPr>
          <a:lstStyle/>
          <a:p>
            <a:r>
              <a:rPr lang="en-US" altLang="zh-CN" sz="14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This location was chosen because it contained many diseased oak and pine trees, and also because the area contained many </a:t>
            </a:r>
            <a:r>
              <a:rPr lang="en-US" altLang="zh-CN" sz="1400" b="1" kern="0" dirty="0">
                <a:solidFill>
                  <a:srgbClr val="6F2923"/>
                </a:solidFill>
                <a:latin typeface="华文中宋" panose="02010600040101010101" pitchFamily="2" charset="-122"/>
                <a:ea typeface="华文中宋" panose="02010600040101010101" pitchFamily="2" charset="-122"/>
                <a:cs typeface="+mn-ea"/>
                <a:sym typeface="+mn-lt"/>
              </a:rPr>
              <a:t>other types of land use</a:t>
            </a:r>
            <a:r>
              <a:rPr lang="en-US" altLang="zh-CN" sz="1400" b="1" kern="0" dirty="0">
                <a:solidFill>
                  <a:schemeClr val="bg1">
                    <a:lumMod val="50000"/>
                  </a:schemeClr>
                </a:solidFill>
                <a:latin typeface="华文中宋" panose="02010600040101010101" pitchFamily="2" charset="-122"/>
                <a:ea typeface="华文中宋" panose="02010600040101010101" pitchFamily="2" charset="-122"/>
                <a:cs typeface="+mn-ea"/>
                <a:sym typeface="+mn-lt"/>
              </a:rPr>
              <a:t> </a:t>
            </a:r>
            <a:r>
              <a:rPr lang="en-US" altLang="zh-CN" sz="14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and land cover typically located near forests in Japan (e.g. residential areas, agricultural areas with a mixture of barren and vegetated fields).</a:t>
            </a:r>
            <a:endParaRPr lang="zh-CN" altLang="en-US" sz="1400" dirty="0"/>
          </a:p>
        </p:txBody>
      </p:sp>
      <p:pic>
        <p:nvPicPr>
          <p:cNvPr id="10" name="图片 9">
            <a:extLst>
              <a:ext uri="{FF2B5EF4-FFF2-40B4-BE49-F238E27FC236}">
                <a16:creationId xmlns:a16="http://schemas.microsoft.com/office/drawing/2014/main" id="{91771EC2-4A47-BDAA-2A39-7C59E3EA44C9}"/>
              </a:ext>
            </a:extLst>
          </p:cNvPr>
          <p:cNvPicPr>
            <a:picLocks noChangeAspect="1"/>
          </p:cNvPicPr>
          <p:nvPr/>
        </p:nvPicPr>
        <p:blipFill>
          <a:blip r:embed="rId9"/>
          <a:stretch>
            <a:fillRect/>
          </a:stretch>
        </p:blipFill>
        <p:spPr>
          <a:xfrm>
            <a:off x="6149297" y="12903"/>
            <a:ext cx="6042263" cy="1462812"/>
          </a:xfrm>
          <a:prstGeom prst="rect">
            <a:avLst/>
          </a:prstGeom>
        </p:spPr>
      </p:pic>
      <p:sp>
        <p:nvSpPr>
          <p:cNvPr id="11" name="îsḻiḓê">
            <a:extLst>
              <a:ext uri="{FF2B5EF4-FFF2-40B4-BE49-F238E27FC236}">
                <a16:creationId xmlns:a16="http://schemas.microsoft.com/office/drawing/2014/main" id="{A99CE2F3-88E9-5AE2-47F1-039F103CF3CD}"/>
              </a:ext>
            </a:extLst>
          </p:cNvPr>
          <p:cNvSpPr/>
          <p:nvPr/>
        </p:nvSpPr>
        <p:spPr bwMode="auto">
          <a:xfrm>
            <a:off x="11518899" y="0"/>
            <a:ext cx="673101" cy="1475715"/>
          </a:xfrm>
          <a:prstGeom prst="rect">
            <a:avLst/>
          </a:prstGeom>
          <a:solidFill>
            <a:srgbClr val="6F2923"/>
          </a:solidFill>
          <a:ln>
            <a:noFill/>
          </a:ln>
        </p:spPr>
        <p:txBody>
          <a:bodyPr rtlCol="0" anchor="ctr"/>
          <a:lstStyle/>
          <a:p>
            <a:pPr algn="ctr"/>
            <a:endParaRPr lang="zh-CN" altLang="en-US" dirty="0">
              <a:solidFill>
                <a:schemeClr val="tx1"/>
              </a:solidFill>
              <a:cs typeface="+mn-ea"/>
              <a:sym typeface="+mn-lt"/>
            </a:endParaRPr>
          </a:p>
        </p:txBody>
      </p:sp>
    </p:spTree>
    <p:custDataLst>
      <p:tags r:id="rId1"/>
    </p:custDataLst>
    <p:extLst>
      <p:ext uri="{BB962C8B-B14F-4D97-AF65-F5344CB8AC3E}">
        <p14:creationId xmlns:p14="http://schemas.microsoft.com/office/powerpoint/2010/main" val="712401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P spid="2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4E34B0D-09DB-4B34-9B8F-81953E58DEAB}"/>
              </a:ext>
            </a:extLst>
          </p:cNvPr>
          <p:cNvSpPr/>
          <p:nvPr/>
        </p:nvSpPr>
        <p:spPr>
          <a:xfrm>
            <a:off x="1595792" y="1404782"/>
            <a:ext cx="3598104" cy="4399319"/>
          </a:xfrm>
          <a:prstGeom prst="rect">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 name="直接连接符 2">
            <a:extLst>
              <a:ext uri="{FF2B5EF4-FFF2-40B4-BE49-F238E27FC236}">
                <a16:creationId xmlns:a16="http://schemas.microsoft.com/office/drawing/2014/main" id="{A45D59A1-37F6-4AAE-81F8-C333F1DA5E69}"/>
              </a:ext>
            </a:extLst>
          </p:cNvPr>
          <p:cNvCxnSpPr/>
          <p:nvPr/>
        </p:nvCxnSpPr>
        <p:spPr>
          <a:xfrm>
            <a:off x="6080760" y="0"/>
            <a:ext cx="0" cy="685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4267E974-AFDB-4DCA-84AF-F942FBC86355}"/>
              </a:ext>
            </a:extLst>
          </p:cNvPr>
          <p:cNvSpPr/>
          <p:nvPr/>
        </p:nvSpPr>
        <p:spPr>
          <a:xfrm>
            <a:off x="584417" y="2137428"/>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CD1E8C8B-EE03-4630-86EF-99E369AB0F0D}"/>
              </a:ext>
            </a:extLst>
          </p:cNvPr>
          <p:cNvCxnSpPr/>
          <p:nvPr/>
        </p:nvCxnSpPr>
        <p:spPr>
          <a:xfrm>
            <a:off x="682801" y="2539443"/>
            <a:ext cx="0" cy="585926"/>
          </a:xfrm>
          <a:prstGeom prst="line">
            <a:avLst/>
          </a:prstGeom>
          <a:solidFill>
            <a:schemeClr val="bg1">
              <a:lumMod val="85000"/>
            </a:schemeClr>
          </a:solidFill>
          <a:ln>
            <a:solidFill>
              <a:srgbClr val="6F2923"/>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BDD955D1-D03F-4578-B70D-F6FD844BBFCD}"/>
              </a:ext>
            </a:extLst>
          </p:cNvPr>
          <p:cNvSpPr/>
          <p:nvPr/>
        </p:nvSpPr>
        <p:spPr>
          <a:xfrm>
            <a:off x="584416" y="3330615"/>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 name="直接连接符 6">
            <a:extLst>
              <a:ext uri="{FF2B5EF4-FFF2-40B4-BE49-F238E27FC236}">
                <a16:creationId xmlns:a16="http://schemas.microsoft.com/office/drawing/2014/main" id="{ED61F28C-B7F1-4115-B1EC-9C6D9A192D29}"/>
              </a:ext>
            </a:extLst>
          </p:cNvPr>
          <p:cNvCxnSpPr/>
          <p:nvPr/>
        </p:nvCxnSpPr>
        <p:spPr>
          <a:xfrm>
            <a:off x="682800" y="3732630"/>
            <a:ext cx="0" cy="585926"/>
          </a:xfrm>
          <a:prstGeom prst="line">
            <a:avLst/>
          </a:prstGeom>
          <a:solidFill>
            <a:schemeClr val="bg1">
              <a:lumMod val="85000"/>
            </a:schemeClr>
          </a:solidFill>
          <a:ln>
            <a:solidFill>
              <a:srgbClr val="6F2923"/>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F9C6002E-4E0A-4F0F-B8E7-05E70ED3FEA5}"/>
              </a:ext>
            </a:extLst>
          </p:cNvPr>
          <p:cNvSpPr/>
          <p:nvPr/>
        </p:nvSpPr>
        <p:spPr>
          <a:xfrm>
            <a:off x="584416" y="4523802"/>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文本框 11">
            <a:extLst>
              <a:ext uri="{FF2B5EF4-FFF2-40B4-BE49-F238E27FC236}">
                <a16:creationId xmlns:a16="http://schemas.microsoft.com/office/drawing/2014/main" id="{74E97FC9-8A64-46E7-AD0A-889DF7C8EEDD}"/>
              </a:ext>
            </a:extLst>
          </p:cNvPr>
          <p:cNvSpPr txBox="1"/>
          <p:nvPr/>
        </p:nvSpPr>
        <p:spPr>
          <a:xfrm>
            <a:off x="4704897" y="860155"/>
            <a:ext cx="1288366" cy="2554545"/>
          </a:xfrm>
          <a:prstGeom prst="rect">
            <a:avLst/>
          </a:prstGeom>
          <a:noFill/>
        </p:spPr>
        <p:txBody>
          <a:bodyPr wrap="square" rtlCol="0">
            <a:spAutoFit/>
          </a:bodyPr>
          <a:lstStyle/>
          <a:p>
            <a:pPr algn="dist"/>
            <a:r>
              <a:rPr lang="en-US" altLang="zh-CN" sz="8000" b="1" dirty="0">
                <a:effectLst>
                  <a:outerShdw blurRad="38100" dist="38100" dir="2700000" algn="tl">
                    <a:srgbClr val="000000">
                      <a:alpha val="43137"/>
                    </a:srgbClr>
                  </a:outerShdw>
                </a:effectLst>
                <a:cs typeface="+mn-ea"/>
                <a:sym typeface="+mn-lt"/>
              </a:rPr>
              <a:t>03.</a:t>
            </a:r>
            <a:endParaRPr lang="zh-CN" altLang="en-US" sz="8000" b="1" dirty="0">
              <a:effectLst>
                <a:outerShdw blurRad="38100" dist="38100" dir="2700000" algn="tl">
                  <a:srgbClr val="000000">
                    <a:alpha val="43137"/>
                  </a:srgbClr>
                </a:outerShdw>
              </a:effectLst>
              <a:cs typeface="+mn-ea"/>
              <a:sym typeface="+mn-lt"/>
            </a:endParaRPr>
          </a:p>
        </p:txBody>
      </p:sp>
      <p:pic>
        <p:nvPicPr>
          <p:cNvPr id="13" name="图片 12">
            <a:extLst>
              <a:ext uri="{FF2B5EF4-FFF2-40B4-BE49-F238E27FC236}">
                <a16:creationId xmlns:a16="http://schemas.microsoft.com/office/drawing/2014/main" id="{446506E2-8E96-4E2E-9125-ED0BC6DBAC6B}"/>
              </a:ext>
            </a:extLst>
          </p:cNvPr>
          <p:cNvPicPr>
            <a:picLocks noChangeAspect="1"/>
          </p:cNvPicPr>
          <p:nvPr/>
        </p:nvPicPr>
        <p:blipFill rotWithShape="1">
          <a:blip r:embed="rId2" cstate="screen">
            <a:biLevel thresh="75000"/>
            <a:extLst>
              <a:ext uri="{28A0092B-C50C-407E-A947-70E740481C1C}">
                <a14:useLocalDpi xmlns:a14="http://schemas.microsoft.com/office/drawing/2010/main"/>
              </a:ext>
            </a:extLst>
          </a:blip>
          <a:srcRect/>
          <a:stretch/>
        </p:blipFill>
        <p:spPr>
          <a:xfrm>
            <a:off x="6979728" y="1906594"/>
            <a:ext cx="3235240" cy="461665"/>
          </a:xfrm>
          <a:prstGeom prst="rect">
            <a:avLst/>
          </a:prstGeom>
        </p:spPr>
      </p:pic>
      <p:pic>
        <p:nvPicPr>
          <p:cNvPr id="3074" name="Picture 2" descr="查看源图像">
            <a:extLst>
              <a:ext uri="{FF2B5EF4-FFF2-40B4-BE49-F238E27FC236}">
                <a16:creationId xmlns:a16="http://schemas.microsoft.com/office/drawing/2014/main" id="{4408E282-96CB-958D-DB4E-99465E9CC783}"/>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 r="-3820" b="18049"/>
          <a:stretch/>
        </p:blipFill>
        <p:spPr bwMode="auto">
          <a:xfrm>
            <a:off x="2169938" y="2027157"/>
            <a:ext cx="2534959" cy="3000454"/>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CB4F67F4-319F-4EDF-B361-E72897976721}"/>
              </a:ext>
            </a:extLst>
          </p:cNvPr>
          <p:cNvSpPr txBox="1"/>
          <p:nvPr/>
        </p:nvSpPr>
        <p:spPr>
          <a:xfrm>
            <a:off x="6385252" y="2538360"/>
            <a:ext cx="4558008" cy="1107996"/>
          </a:xfrm>
          <a:prstGeom prst="rect">
            <a:avLst/>
          </a:prstGeom>
          <a:noFill/>
        </p:spPr>
        <p:txBody>
          <a:bodyPr wrap="square" rtlCol="0">
            <a:spAutoFit/>
          </a:bodyPr>
          <a:lstStyle/>
          <a:p>
            <a:pPr algn="ctr"/>
            <a:r>
              <a:rPr lang="en-US" altLang="zh-CN" sz="6600" dirty="0">
                <a:effectLst>
                  <a:outerShdw blurRad="38100" dist="38100" dir="2700000" algn="tl">
                    <a:srgbClr val="000000">
                      <a:alpha val="43137"/>
                    </a:srgbClr>
                  </a:outerShdw>
                </a:effectLst>
                <a:cs typeface="+mn-ea"/>
                <a:sym typeface="+mn-lt"/>
              </a:rPr>
              <a:t>Part three</a:t>
            </a:r>
            <a:endParaRPr lang="zh-CN" altLang="en-US" sz="6600" dirty="0">
              <a:effectLst>
                <a:outerShdw blurRad="38100" dist="38100" dir="2700000" algn="tl">
                  <a:srgbClr val="000000">
                    <a:alpha val="43137"/>
                  </a:srgbClr>
                </a:outerShdw>
              </a:effectLst>
              <a:cs typeface="+mn-ea"/>
              <a:sym typeface="+mn-lt"/>
            </a:endParaRPr>
          </a:p>
        </p:txBody>
      </p:sp>
      <p:pic>
        <p:nvPicPr>
          <p:cNvPr id="16" name="图片 15">
            <a:extLst>
              <a:ext uri="{FF2B5EF4-FFF2-40B4-BE49-F238E27FC236}">
                <a16:creationId xmlns:a16="http://schemas.microsoft.com/office/drawing/2014/main" id="{A8A36A54-72CB-4D70-86CD-CF0263412BB9}"/>
              </a:ext>
            </a:extLst>
          </p:cNvPr>
          <p:cNvPicPr>
            <a:picLocks noChangeAspect="1"/>
          </p:cNvPicPr>
          <p:nvPr/>
        </p:nvPicPr>
        <p:blipFill rotWithShape="1">
          <a:blip r:embed="rId2" cstate="screen">
            <a:biLevel thresh="75000"/>
            <a:extLst>
              <a:ext uri="{28A0092B-C50C-407E-A947-70E740481C1C}">
                <a14:useLocalDpi xmlns:a14="http://schemas.microsoft.com/office/drawing/2010/main"/>
              </a:ext>
            </a:extLst>
          </a:blip>
          <a:srcRect/>
          <a:stretch/>
        </p:blipFill>
        <p:spPr>
          <a:xfrm>
            <a:off x="6979728" y="4720571"/>
            <a:ext cx="3235240" cy="461665"/>
          </a:xfrm>
          <a:prstGeom prst="rect">
            <a:avLst/>
          </a:prstGeom>
        </p:spPr>
      </p:pic>
      <p:sp>
        <p:nvSpPr>
          <p:cNvPr id="19" name="iṩļïḓè">
            <a:extLst>
              <a:ext uri="{FF2B5EF4-FFF2-40B4-BE49-F238E27FC236}">
                <a16:creationId xmlns:a16="http://schemas.microsoft.com/office/drawing/2014/main" id="{DB531FD4-ED9C-4FA6-8769-0476046D1904}"/>
              </a:ext>
            </a:extLst>
          </p:cNvPr>
          <p:cNvSpPr txBox="1"/>
          <p:nvPr/>
        </p:nvSpPr>
        <p:spPr bwMode="auto">
          <a:xfrm>
            <a:off x="2202748" y="5137646"/>
            <a:ext cx="2414652" cy="580942"/>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900" dirty="0">
                <a:solidFill>
                  <a:schemeClr val="bg1"/>
                </a:solidFill>
                <a:cs typeface="+mn-ea"/>
                <a:sym typeface="+mn-lt"/>
              </a:rPr>
              <a:t>1PPT-COM</a:t>
            </a:r>
          </a:p>
        </p:txBody>
      </p:sp>
      <p:sp>
        <p:nvSpPr>
          <p:cNvPr id="2" name="Synergistically utilize technically sound portals with frictionless chains. Dramatically customize…">
            <a:extLst>
              <a:ext uri="{FF2B5EF4-FFF2-40B4-BE49-F238E27FC236}">
                <a16:creationId xmlns:a16="http://schemas.microsoft.com/office/drawing/2014/main" id="{6022BE65-BFAF-D4C5-7219-3BD4E50CEED9}"/>
              </a:ext>
            </a:extLst>
          </p:cNvPr>
          <p:cNvSpPr txBox="1"/>
          <p:nvPr/>
        </p:nvSpPr>
        <p:spPr>
          <a:xfrm>
            <a:off x="6872158" y="3816457"/>
            <a:ext cx="3450379" cy="57451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2800" b="1" dirty="0">
                <a:solidFill>
                  <a:schemeClr val="bg1">
                    <a:lumMod val="50000"/>
                  </a:schemeClr>
                </a:solidFill>
                <a:cs typeface="+mn-ea"/>
                <a:sym typeface="+mn-lt"/>
              </a:rPr>
              <a:t>异常检测</a:t>
            </a:r>
            <a:endParaRPr lang="en-US" altLang="zh-CN" sz="2800" kern="0" dirty="0">
              <a:solidFill>
                <a:schemeClr val="bg1">
                  <a:lumMod val="65000"/>
                </a:schemeClr>
              </a:solidFill>
              <a:cs typeface="+mn-ea"/>
              <a:sym typeface="+mn-lt"/>
            </a:endParaRPr>
          </a:p>
        </p:txBody>
      </p:sp>
    </p:spTree>
    <p:extLst>
      <p:ext uri="{BB962C8B-B14F-4D97-AF65-F5344CB8AC3E}">
        <p14:creationId xmlns:p14="http://schemas.microsoft.com/office/powerpoint/2010/main" val="220181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1+#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1+#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9"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ṣļíḓê"/>
          <p:cNvSpPr/>
          <p:nvPr/>
        </p:nvSpPr>
        <p:spPr bwMode="auto">
          <a:xfrm>
            <a:off x="8040216" y="5085184"/>
            <a:ext cx="3441700" cy="288033"/>
          </a:xfrm>
          <a:custGeom>
            <a:avLst/>
            <a:gdLst>
              <a:gd name="T0" fmla="*/ 1215 w 1215"/>
              <a:gd name="T1" fmla="*/ 88 h 88"/>
              <a:gd name="T2" fmla="*/ 52 w 1215"/>
              <a:gd name="T3" fmla="*/ 88 h 88"/>
              <a:gd name="T4" fmla="*/ 0 w 1215"/>
              <a:gd name="T5" fmla="*/ 0 h 88"/>
            </a:gdLst>
            <a:ahLst/>
            <a:cxnLst>
              <a:cxn ang="0">
                <a:pos x="T0" y="T1"/>
              </a:cxn>
              <a:cxn ang="0">
                <a:pos x="T2" y="T3"/>
              </a:cxn>
              <a:cxn ang="0">
                <a:pos x="T4" y="T5"/>
              </a:cxn>
            </a:cxnLst>
            <a:rect l="0" t="0" r="r" b="b"/>
            <a:pathLst>
              <a:path w="1215" h="88">
                <a:moveTo>
                  <a:pt x="1215" y="88"/>
                </a:moveTo>
                <a:lnTo>
                  <a:pt x="52" y="88"/>
                </a:lnTo>
                <a:lnTo>
                  <a:pt x="0" y="0"/>
                </a:lnTo>
              </a:path>
            </a:pathLst>
          </a:custGeom>
          <a:noFill/>
          <a:ln w="3175" cap="flat">
            <a:solidFill>
              <a:schemeClr val="tx1">
                <a:lumMod val="85000"/>
                <a:lumOff val="1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cs typeface="+mn-ea"/>
              <a:sym typeface="+mn-lt"/>
            </a:endParaRPr>
          </a:p>
        </p:txBody>
      </p:sp>
      <p:sp>
        <p:nvSpPr>
          <p:cNvPr id="5" name="íṩlíḋe"/>
          <p:cNvSpPr/>
          <p:nvPr/>
        </p:nvSpPr>
        <p:spPr bwMode="auto">
          <a:xfrm flipV="1">
            <a:off x="8040217" y="2204863"/>
            <a:ext cx="3441700" cy="288033"/>
          </a:xfrm>
          <a:custGeom>
            <a:avLst/>
            <a:gdLst>
              <a:gd name="T0" fmla="*/ 1215 w 1215"/>
              <a:gd name="T1" fmla="*/ 88 h 88"/>
              <a:gd name="T2" fmla="*/ 52 w 1215"/>
              <a:gd name="T3" fmla="*/ 88 h 88"/>
              <a:gd name="T4" fmla="*/ 0 w 1215"/>
              <a:gd name="T5" fmla="*/ 0 h 88"/>
            </a:gdLst>
            <a:ahLst/>
            <a:cxnLst>
              <a:cxn ang="0">
                <a:pos x="T0" y="T1"/>
              </a:cxn>
              <a:cxn ang="0">
                <a:pos x="T2" y="T3"/>
              </a:cxn>
              <a:cxn ang="0">
                <a:pos x="T4" y="T5"/>
              </a:cxn>
            </a:cxnLst>
            <a:rect l="0" t="0" r="r" b="b"/>
            <a:pathLst>
              <a:path w="1215" h="88">
                <a:moveTo>
                  <a:pt x="1215" y="88"/>
                </a:moveTo>
                <a:lnTo>
                  <a:pt x="52" y="88"/>
                </a:lnTo>
                <a:lnTo>
                  <a:pt x="0" y="0"/>
                </a:lnTo>
              </a:path>
            </a:pathLst>
          </a:custGeom>
          <a:noFill/>
          <a:ln w="3175" cap="flat">
            <a:solidFill>
              <a:schemeClr val="tx1">
                <a:lumMod val="85000"/>
                <a:lumOff val="1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cs typeface="+mn-ea"/>
              <a:sym typeface="+mn-lt"/>
            </a:endParaRPr>
          </a:p>
        </p:txBody>
      </p:sp>
      <p:sp>
        <p:nvSpPr>
          <p:cNvPr id="6" name="îṧḻïḑé"/>
          <p:cNvSpPr/>
          <p:nvPr/>
        </p:nvSpPr>
        <p:spPr bwMode="auto">
          <a:xfrm flipH="1" flipV="1">
            <a:off x="741933" y="2204863"/>
            <a:ext cx="3481859" cy="288033"/>
          </a:xfrm>
          <a:custGeom>
            <a:avLst/>
            <a:gdLst>
              <a:gd name="T0" fmla="*/ 1215 w 1215"/>
              <a:gd name="T1" fmla="*/ 88 h 88"/>
              <a:gd name="T2" fmla="*/ 52 w 1215"/>
              <a:gd name="T3" fmla="*/ 88 h 88"/>
              <a:gd name="T4" fmla="*/ 0 w 1215"/>
              <a:gd name="T5" fmla="*/ 0 h 88"/>
            </a:gdLst>
            <a:ahLst/>
            <a:cxnLst>
              <a:cxn ang="0">
                <a:pos x="T0" y="T1"/>
              </a:cxn>
              <a:cxn ang="0">
                <a:pos x="T2" y="T3"/>
              </a:cxn>
              <a:cxn ang="0">
                <a:pos x="T4" y="T5"/>
              </a:cxn>
            </a:cxnLst>
            <a:rect l="0" t="0" r="r" b="b"/>
            <a:pathLst>
              <a:path w="1215" h="88">
                <a:moveTo>
                  <a:pt x="1215" y="88"/>
                </a:moveTo>
                <a:lnTo>
                  <a:pt x="52" y="88"/>
                </a:lnTo>
                <a:lnTo>
                  <a:pt x="0" y="0"/>
                </a:lnTo>
              </a:path>
            </a:pathLst>
          </a:custGeom>
          <a:noFill/>
          <a:ln w="3175" cap="flat">
            <a:solidFill>
              <a:schemeClr val="tx1">
                <a:lumMod val="85000"/>
                <a:lumOff val="1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cs typeface="+mn-ea"/>
              <a:sym typeface="+mn-lt"/>
            </a:endParaRPr>
          </a:p>
        </p:txBody>
      </p:sp>
      <p:sp>
        <p:nvSpPr>
          <p:cNvPr id="7" name="iṣḻíḓe"/>
          <p:cNvSpPr/>
          <p:nvPr/>
        </p:nvSpPr>
        <p:spPr bwMode="auto">
          <a:xfrm flipH="1">
            <a:off x="669925" y="5085185"/>
            <a:ext cx="3481859" cy="288033"/>
          </a:xfrm>
          <a:custGeom>
            <a:avLst/>
            <a:gdLst>
              <a:gd name="T0" fmla="*/ 1215 w 1215"/>
              <a:gd name="T1" fmla="*/ 88 h 88"/>
              <a:gd name="T2" fmla="*/ 52 w 1215"/>
              <a:gd name="T3" fmla="*/ 88 h 88"/>
              <a:gd name="T4" fmla="*/ 0 w 1215"/>
              <a:gd name="T5" fmla="*/ 0 h 88"/>
            </a:gdLst>
            <a:ahLst/>
            <a:cxnLst>
              <a:cxn ang="0">
                <a:pos x="T0" y="T1"/>
              </a:cxn>
              <a:cxn ang="0">
                <a:pos x="T2" y="T3"/>
              </a:cxn>
              <a:cxn ang="0">
                <a:pos x="T4" y="T5"/>
              </a:cxn>
            </a:cxnLst>
            <a:rect l="0" t="0" r="r" b="b"/>
            <a:pathLst>
              <a:path w="1215" h="88">
                <a:moveTo>
                  <a:pt x="1215" y="88"/>
                </a:moveTo>
                <a:lnTo>
                  <a:pt x="52" y="88"/>
                </a:lnTo>
                <a:lnTo>
                  <a:pt x="0" y="0"/>
                </a:lnTo>
              </a:path>
            </a:pathLst>
          </a:custGeom>
          <a:noFill/>
          <a:ln w="3175" cap="flat">
            <a:solidFill>
              <a:schemeClr val="tx1">
                <a:lumMod val="85000"/>
                <a:lumOff val="15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r>
              <a:rPr lang="en-US" dirty="0">
                <a:cs typeface="+mn-ea"/>
                <a:sym typeface="+mn-lt"/>
              </a:rPr>
              <a:t> </a:t>
            </a:r>
          </a:p>
        </p:txBody>
      </p:sp>
      <p:sp>
        <p:nvSpPr>
          <p:cNvPr id="8" name="îṩḻíḓe"/>
          <p:cNvSpPr/>
          <p:nvPr/>
        </p:nvSpPr>
        <p:spPr bwMode="auto">
          <a:xfrm>
            <a:off x="4030191" y="1610072"/>
            <a:ext cx="4267200" cy="4267200"/>
          </a:xfrm>
          <a:custGeom>
            <a:avLst/>
            <a:gdLst>
              <a:gd name="T0" fmla="*/ 672 w 1344"/>
              <a:gd name="T1" fmla="*/ 1344 h 1344"/>
              <a:gd name="T2" fmla="*/ 0 w 1344"/>
              <a:gd name="T3" fmla="*/ 672 h 1344"/>
              <a:gd name="T4" fmla="*/ 672 w 1344"/>
              <a:gd name="T5" fmla="*/ 0 h 1344"/>
              <a:gd name="T6" fmla="*/ 1344 w 1344"/>
              <a:gd name="T7" fmla="*/ 672 h 1344"/>
              <a:gd name="T8" fmla="*/ 672 w 1344"/>
              <a:gd name="T9" fmla="*/ 1344 h 1344"/>
              <a:gd name="T10" fmla="*/ 672 w 1344"/>
              <a:gd name="T11" fmla="*/ 40 h 1344"/>
              <a:gd name="T12" fmla="*/ 40 w 1344"/>
              <a:gd name="T13" fmla="*/ 672 h 1344"/>
              <a:gd name="T14" fmla="*/ 672 w 1344"/>
              <a:gd name="T15" fmla="*/ 1304 h 1344"/>
              <a:gd name="T16" fmla="*/ 1304 w 1344"/>
              <a:gd name="T17" fmla="*/ 672 h 1344"/>
              <a:gd name="T18" fmla="*/ 672 w 1344"/>
              <a:gd name="T19" fmla="*/ 40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4" h="1344">
                <a:moveTo>
                  <a:pt x="672" y="1344"/>
                </a:moveTo>
                <a:cubicBezTo>
                  <a:pt x="301" y="1344"/>
                  <a:pt x="0" y="1042"/>
                  <a:pt x="0" y="672"/>
                </a:cubicBezTo>
                <a:cubicBezTo>
                  <a:pt x="0" y="301"/>
                  <a:pt x="301" y="0"/>
                  <a:pt x="672" y="0"/>
                </a:cubicBezTo>
                <a:cubicBezTo>
                  <a:pt x="1043" y="0"/>
                  <a:pt x="1344" y="301"/>
                  <a:pt x="1344" y="672"/>
                </a:cubicBezTo>
                <a:cubicBezTo>
                  <a:pt x="1344" y="1042"/>
                  <a:pt x="1043" y="1344"/>
                  <a:pt x="672" y="1344"/>
                </a:cubicBezTo>
                <a:close/>
                <a:moveTo>
                  <a:pt x="672" y="40"/>
                </a:moveTo>
                <a:cubicBezTo>
                  <a:pt x="324" y="40"/>
                  <a:pt x="40" y="323"/>
                  <a:pt x="40" y="672"/>
                </a:cubicBezTo>
                <a:cubicBezTo>
                  <a:pt x="40" y="1020"/>
                  <a:pt x="324" y="1304"/>
                  <a:pt x="672" y="1304"/>
                </a:cubicBezTo>
                <a:cubicBezTo>
                  <a:pt x="1020" y="1304"/>
                  <a:pt x="1304" y="1020"/>
                  <a:pt x="1304" y="672"/>
                </a:cubicBezTo>
                <a:cubicBezTo>
                  <a:pt x="1304" y="323"/>
                  <a:pt x="1020" y="40"/>
                  <a:pt x="672" y="40"/>
                </a:cubicBezTo>
                <a:close/>
              </a:path>
            </a:pathLst>
          </a:custGeom>
          <a:solidFill>
            <a:schemeClr val="bg1">
              <a:alpha val="10000"/>
            </a:schemeClr>
          </a:solidFill>
          <a:ln>
            <a:noFill/>
          </a:ln>
        </p:spPr>
        <p:txBody>
          <a:bodyPr vert="horz" wrap="square" lIns="91440" tIns="45720" rIns="91440" bIns="45720" numCol="1" anchor="t" anchorCtr="0" compatLnSpc="1"/>
          <a:lstStyle/>
          <a:p>
            <a:endParaRPr lang="en-US">
              <a:solidFill>
                <a:schemeClr val="tx1">
                  <a:lumMod val="85000"/>
                  <a:lumOff val="15000"/>
                </a:schemeClr>
              </a:solidFill>
              <a:cs typeface="+mn-ea"/>
              <a:sym typeface="+mn-lt"/>
            </a:endParaRPr>
          </a:p>
        </p:txBody>
      </p:sp>
      <p:sp>
        <p:nvSpPr>
          <p:cNvPr id="9" name="iṥḷïḑê"/>
          <p:cNvSpPr/>
          <p:nvPr/>
        </p:nvSpPr>
        <p:spPr bwMode="auto">
          <a:xfrm>
            <a:off x="4858866" y="2438747"/>
            <a:ext cx="2609850" cy="2609850"/>
          </a:xfrm>
          <a:custGeom>
            <a:avLst/>
            <a:gdLst>
              <a:gd name="T0" fmla="*/ 411 w 822"/>
              <a:gd name="T1" fmla="*/ 822 h 822"/>
              <a:gd name="T2" fmla="*/ 0 w 822"/>
              <a:gd name="T3" fmla="*/ 411 h 822"/>
              <a:gd name="T4" fmla="*/ 411 w 822"/>
              <a:gd name="T5" fmla="*/ 0 h 822"/>
              <a:gd name="T6" fmla="*/ 822 w 822"/>
              <a:gd name="T7" fmla="*/ 411 h 822"/>
              <a:gd name="T8" fmla="*/ 411 w 822"/>
              <a:gd name="T9" fmla="*/ 822 h 822"/>
              <a:gd name="T10" fmla="*/ 411 w 822"/>
              <a:gd name="T11" fmla="*/ 40 h 822"/>
              <a:gd name="T12" fmla="*/ 40 w 822"/>
              <a:gd name="T13" fmla="*/ 411 h 822"/>
              <a:gd name="T14" fmla="*/ 411 w 822"/>
              <a:gd name="T15" fmla="*/ 782 h 822"/>
              <a:gd name="T16" fmla="*/ 782 w 822"/>
              <a:gd name="T17" fmla="*/ 411 h 822"/>
              <a:gd name="T18" fmla="*/ 411 w 822"/>
              <a:gd name="T19" fmla="*/ 40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2" h="822">
                <a:moveTo>
                  <a:pt x="411" y="822"/>
                </a:moveTo>
                <a:cubicBezTo>
                  <a:pt x="184" y="822"/>
                  <a:pt x="0" y="638"/>
                  <a:pt x="0" y="411"/>
                </a:cubicBezTo>
                <a:cubicBezTo>
                  <a:pt x="0" y="184"/>
                  <a:pt x="184" y="0"/>
                  <a:pt x="411" y="0"/>
                </a:cubicBezTo>
                <a:cubicBezTo>
                  <a:pt x="638" y="0"/>
                  <a:pt x="822" y="184"/>
                  <a:pt x="822" y="411"/>
                </a:cubicBezTo>
                <a:cubicBezTo>
                  <a:pt x="822" y="638"/>
                  <a:pt x="638" y="822"/>
                  <a:pt x="411" y="822"/>
                </a:cubicBezTo>
                <a:close/>
                <a:moveTo>
                  <a:pt x="411" y="40"/>
                </a:moveTo>
                <a:cubicBezTo>
                  <a:pt x="206" y="40"/>
                  <a:pt x="40" y="206"/>
                  <a:pt x="40" y="411"/>
                </a:cubicBezTo>
                <a:cubicBezTo>
                  <a:pt x="40" y="616"/>
                  <a:pt x="206" y="782"/>
                  <a:pt x="411" y="782"/>
                </a:cubicBezTo>
                <a:cubicBezTo>
                  <a:pt x="616" y="782"/>
                  <a:pt x="782" y="616"/>
                  <a:pt x="782" y="411"/>
                </a:cubicBezTo>
                <a:cubicBezTo>
                  <a:pt x="782" y="206"/>
                  <a:pt x="616" y="40"/>
                  <a:pt x="411" y="40"/>
                </a:cubicBezTo>
                <a:close/>
              </a:path>
            </a:pathLst>
          </a:custGeom>
          <a:solidFill>
            <a:schemeClr val="bg1">
              <a:alpha val="10000"/>
            </a:schemeClr>
          </a:solidFill>
          <a:ln>
            <a:noFill/>
          </a:ln>
        </p:spPr>
        <p:txBody>
          <a:bodyPr vert="horz" wrap="square" lIns="91440" tIns="45720" rIns="91440" bIns="45720" numCol="1" anchor="t" anchorCtr="0" compatLnSpc="1"/>
          <a:lstStyle/>
          <a:p>
            <a:endParaRPr lang="en-US">
              <a:solidFill>
                <a:schemeClr val="tx1">
                  <a:lumMod val="85000"/>
                  <a:lumOff val="15000"/>
                </a:schemeClr>
              </a:solidFill>
              <a:cs typeface="+mn-ea"/>
              <a:sym typeface="+mn-lt"/>
            </a:endParaRPr>
          </a:p>
        </p:txBody>
      </p:sp>
      <p:sp>
        <p:nvSpPr>
          <p:cNvPr id="10" name="íşļîďé"/>
          <p:cNvSpPr/>
          <p:nvPr/>
        </p:nvSpPr>
        <p:spPr bwMode="auto">
          <a:xfrm>
            <a:off x="4442941" y="2022822"/>
            <a:ext cx="3441700" cy="3438525"/>
          </a:xfrm>
          <a:custGeom>
            <a:avLst/>
            <a:gdLst>
              <a:gd name="T0" fmla="*/ 542 w 1084"/>
              <a:gd name="T1" fmla="*/ 1083 h 1083"/>
              <a:gd name="T2" fmla="*/ 0 w 1084"/>
              <a:gd name="T3" fmla="*/ 542 h 1083"/>
              <a:gd name="T4" fmla="*/ 542 w 1084"/>
              <a:gd name="T5" fmla="*/ 0 h 1083"/>
              <a:gd name="T6" fmla="*/ 1084 w 1084"/>
              <a:gd name="T7" fmla="*/ 542 h 1083"/>
              <a:gd name="T8" fmla="*/ 542 w 1084"/>
              <a:gd name="T9" fmla="*/ 1083 h 1083"/>
              <a:gd name="T10" fmla="*/ 542 w 1084"/>
              <a:gd name="T11" fmla="*/ 40 h 1083"/>
              <a:gd name="T12" fmla="*/ 40 w 1084"/>
              <a:gd name="T13" fmla="*/ 542 h 1083"/>
              <a:gd name="T14" fmla="*/ 542 w 1084"/>
              <a:gd name="T15" fmla="*/ 1043 h 1083"/>
              <a:gd name="T16" fmla="*/ 1044 w 1084"/>
              <a:gd name="T17" fmla="*/ 542 h 1083"/>
              <a:gd name="T18" fmla="*/ 542 w 1084"/>
              <a:gd name="T19" fmla="*/ 40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4" h="1083">
                <a:moveTo>
                  <a:pt x="542" y="1083"/>
                </a:moveTo>
                <a:cubicBezTo>
                  <a:pt x="243" y="1083"/>
                  <a:pt x="0" y="841"/>
                  <a:pt x="0" y="542"/>
                </a:cubicBezTo>
                <a:cubicBezTo>
                  <a:pt x="0" y="243"/>
                  <a:pt x="243" y="0"/>
                  <a:pt x="542" y="0"/>
                </a:cubicBezTo>
                <a:cubicBezTo>
                  <a:pt x="841" y="0"/>
                  <a:pt x="1084" y="243"/>
                  <a:pt x="1084" y="542"/>
                </a:cubicBezTo>
                <a:cubicBezTo>
                  <a:pt x="1084" y="841"/>
                  <a:pt x="841" y="1083"/>
                  <a:pt x="542" y="1083"/>
                </a:cubicBezTo>
                <a:close/>
                <a:moveTo>
                  <a:pt x="542" y="40"/>
                </a:moveTo>
                <a:cubicBezTo>
                  <a:pt x="265" y="40"/>
                  <a:pt x="40" y="265"/>
                  <a:pt x="40" y="542"/>
                </a:cubicBezTo>
                <a:cubicBezTo>
                  <a:pt x="40" y="818"/>
                  <a:pt x="265" y="1043"/>
                  <a:pt x="542" y="1043"/>
                </a:cubicBezTo>
                <a:cubicBezTo>
                  <a:pt x="819" y="1043"/>
                  <a:pt x="1044" y="818"/>
                  <a:pt x="1044" y="542"/>
                </a:cubicBezTo>
                <a:cubicBezTo>
                  <a:pt x="1044" y="265"/>
                  <a:pt x="819" y="40"/>
                  <a:pt x="542" y="40"/>
                </a:cubicBezTo>
                <a:close/>
              </a:path>
            </a:pathLst>
          </a:custGeom>
          <a:solidFill>
            <a:schemeClr val="bg1">
              <a:alpha val="30000"/>
            </a:schemeClr>
          </a:solidFill>
          <a:ln>
            <a:noFill/>
          </a:ln>
        </p:spPr>
        <p:txBody>
          <a:bodyPr vert="horz" wrap="square" lIns="91440" tIns="45720" rIns="91440" bIns="45720" numCol="1" anchor="t" anchorCtr="0" compatLnSpc="1"/>
          <a:lstStyle/>
          <a:p>
            <a:endParaRPr lang="en-US">
              <a:solidFill>
                <a:schemeClr val="tx1">
                  <a:lumMod val="85000"/>
                  <a:lumOff val="15000"/>
                </a:schemeClr>
              </a:solidFill>
              <a:cs typeface="+mn-ea"/>
              <a:sym typeface="+mn-lt"/>
            </a:endParaRPr>
          </a:p>
        </p:txBody>
      </p:sp>
      <p:sp>
        <p:nvSpPr>
          <p:cNvPr id="11" name="íśļiḋé"/>
          <p:cNvSpPr txBox="1"/>
          <p:nvPr/>
        </p:nvSpPr>
        <p:spPr>
          <a:xfrm>
            <a:off x="5532797" y="3262643"/>
            <a:ext cx="476451" cy="307777"/>
          </a:xfrm>
          <a:prstGeom prst="rect">
            <a:avLst/>
          </a:prstGeom>
          <a:noFill/>
        </p:spPr>
        <p:txBody>
          <a:bodyPr wrap="square" lIns="0" tIns="0" rIns="0" bIns="0" rtlCol="0">
            <a:spAutoFit/>
          </a:bodyPr>
          <a:lstStyle/>
          <a:p>
            <a:pPr algn="ctr"/>
            <a:r>
              <a:rPr lang="en-US" sz="2000" b="1" dirty="0">
                <a:cs typeface="+mn-ea"/>
                <a:sym typeface="+mn-lt"/>
              </a:rPr>
              <a:t>1</a:t>
            </a:r>
          </a:p>
        </p:txBody>
      </p:sp>
      <p:sp>
        <p:nvSpPr>
          <p:cNvPr id="12" name="î$ḻîḓè"/>
          <p:cNvSpPr/>
          <p:nvPr/>
        </p:nvSpPr>
        <p:spPr bwMode="auto">
          <a:xfrm>
            <a:off x="4158439" y="2132856"/>
            <a:ext cx="1913928" cy="1611878"/>
          </a:xfrm>
          <a:custGeom>
            <a:avLst/>
            <a:gdLst>
              <a:gd name="T0" fmla="*/ 663 w 678"/>
              <a:gd name="T1" fmla="*/ 379 h 571"/>
              <a:gd name="T2" fmla="*/ 586 w 678"/>
              <a:gd name="T3" fmla="*/ 334 h 571"/>
              <a:gd name="T4" fmla="*/ 556 w 678"/>
              <a:gd name="T5" fmla="*/ 334 h 571"/>
              <a:gd name="T6" fmla="*/ 504 w 678"/>
              <a:gd name="T7" fmla="*/ 364 h 571"/>
              <a:gd name="T8" fmla="*/ 474 w 678"/>
              <a:gd name="T9" fmla="*/ 364 h 571"/>
              <a:gd name="T10" fmla="*/ 454 w 678"/>
              <a:gd name="T11" fmla="*/ 352 h 571"/>
              <a:gd name="T12" fmla="*/ 439 w 678"/>
              <a:gd name="T13" fmla="*/ 326 h 571"/>
              <a:gd name="T14" fmla="*/ 439 w 678"/>
              <a:gd name="T15" fmla="*/ 150 h 571"/>
              <a:gd name="T16" fmla="*/ 414 w 678"/>
              <a:gd name="T17" fmla="*/ 106 h 571"/>
              <a:gd name="T18" fmla="*/ 244 w 678"/>
              <a:gd name="T19" fmla="*/ 9 h 571"/>
              <a:gd name="T20" fmla="*/ 194 w 678"/>
              <a:gd name="T21" fmla="*/ 9 h 571"/>
              <a:gd name="T22" fmla="*/ 25 w 678"/>
              <a:gd name="T23" fmla="*/ 106 h 571"/>
              <a:gd name="T24" fmla="*/ 0 w 678"/>
              <a:gd name="T25" fmla="*/ 150 h 571"/>
              <a:gd name="T26" fmla="*/ 0 w 678"/>
              <a:gd name="T27" fmla="*/ 345 h 571"/>
              <a:gd name="T28" fmla="*/ 25 w 678"/>
              <a:gd name="T29" fmla="*/ 388 h 571"/>
              <a:gd name="T30" fmla="*/ 194 w 678"/>
              <a:gd name="T31" fmla="*/ 486 h 571"/>
              <a:gd name="T32" fmla="*/ 244 w 678"/>
              <a:gd name="T33" fmla="*/ 486 h 571"/>
              <a:gd name="T34" fmla="*/ 397 w 678"/>
              <a:gd name="T35" fmla="*/ 398 h 571"/>
              <a:gd name="T36" fmla="*/ 427 w 678"/>
              <a:gd name="T37" fmla="*/ 398 h 571"/>
              <a:gd name="T38" fmla="*/ 448 w 678"/>
              <a:gd name="T39" fmla="*/ 410 h 571"/>
              <a:gd name="T40" fmla="*/ 463 w 678"/>
              <a:gd name="T41" fmla="*/ 436 h 571"/>
              <a:gd name="T42" fmla="*/ 463 w 678"/>
              <a:gd name="T43" fmla="*/ 495 h 571"/>
              <a:gd name="T44" fmla="*/ 478 w 678"/>
              <a:gd name="T45" fmla="*/ 521 h 571"/>
              <a:gd name="T46" fmla="*/ 556 w 678"/>
              <a:gd name="T47" fmla="*/ 566 h 571"/>
              <a:gd name="T48" fmla="*/ 586 w 678"/>
              <a:gd name="T49" fmla="*/ 566 h 571"/>
              <a:gd name="T50" fmla="*/ 663 w 678"/>
              <a:gd name="T51" fmla="*/ 521 h 571"/>
              <a:gd name="T52" fmla="*/ 678 w 678"/>
              <a:gd name="T53" fmla="*/ 495 h 571"/>
              <a:gd name="T54" fmla="*/ 678 w 678"/>
              <a:gd name="T55" fmla="*/ 405 h 571"/>
              <a:gd name="T56" fmla="*/ 663 w 678"/>
              <a:gd name="T57" fmla="*/ 379 h 571"/>
              <a:gd name="T58" fmla="*/ 571 w 678"/>
              <a:gd name="T59" fmla="*/ 514 h 571"/>
              <a:gd name="T60" fmla="*/ 506 w 678"/>
              <a:gd name="T61" fmla="*/ 450 h 571"/>
              <a:gd name="T62" fmla="*/ 571 w 678"/>
              <a:gd name="T63" fmla="*/ 386 h 571"/>
              <a:gd name="T64" fmla="*/ 635 w 678"/>
              <a:gd name="T65" fmla="*/ 450 h 571"/>
              <a:gd name="T66" fmla="*/ 571 w 678"/>
              <a:gd name="T67" fmla="*/ 51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1">
                <a:moveTo>
                  <a:pt x="663" y="379"/>
                </a:moveTo>
                <a:cubicBezTo>
                  <a:pt x="586" y="334"/>
                  <a:pt x="586" y="334"/>
                  <a:pt x="586" y="334"/>
                </a:cubicBezTo>
                <a:cubicBezTo>
                  <a:pt x="576" y="329"/>
                  <a:pt x="565" y="329"/>
                  <a:pt x="556" y="334"/>
                </a:cubicBezTo>
                <a:cubicBezTo>
                  <a:pt x="504" y="364"/>
                  <a:pt x="504" y="364"/>
                  <a:pt x="504" y="364"/>
                </a:cubicBezTo>
                <a:cubicBezTo>
                  <a:pt x="495" y="369"/>
                  <a:pt x="483" y="369"/>
                  <a:pt x="474" y="364"/>
                </a:cubicBezTo>
                <a:cubicBezTo>
                  <a:pt x="454" y="352"/>
                  <a:pt x="454" y="352"/>
                  <a:pt x="454" y="352"/>
                </a:cubicBezTo>
                <a:cubicBezTo>
                  <a:pt x="444" y="346"/>
                  <a:pt x="439" y="337"/>
                  <a:pt x="439" y="326"/>
                </a:cubicBezTo>
                <a:cubicBezTo>
                  <a:pt x="439" y="150"/>
                  <a:pt x="439" y="150"/>
                  <a:pt x="439" y="150"/>
                </a:cubicBezTo>
                <a:cubicBezTo>
                  <a:pt x="439" y="132"/>
                  <a:pt x="429" y="115"/>
                  <a:pt x="414" y="106"/>
                </a:cubicBezTo>
                <a:cubicBezTo>
                  <a:pt x="244" y="9"/>
                  <a:pt x="244" y="9"/>
                  <a:pt x="244" y="9"/>
                </a:cubicBezTo>
                <a:cubicBezTo>
                  <a:pt x="229" y="0"/>
                  <a:pt x="210" y="0"/>
                  <a:pt x="194" y="9"/>
                </a:cubicBezTo>
                <a:cubicBezTo>
                  <a:pt x="25" y="106"/>
                  <a:pt x="25" y="106"/>
                  <a:pt x="25" y="106"/>
                </a:cubicBezTo>
                <a:cubicBezTo>
                  <a:pt x="10" y="115"/>
                  <a:pt x="0" y="132"/>
                  <a:pt x="0" y="150"/>
                </a:cubicBezTo>
                <a:cubicBezTo>
                  <a:pt x="0" y="345"/>
                  <a:pt x="0" y="345"/>
                  <a:pt x="0" y="345"/>
                </a:cubicBezTo>
                <a:cubicBezTo>
                  <a:pt x="0" y="363"/>
                  <a:pt x="10" y="379"/>
                  <a:pt x="25" y="388"/>
                </a:cubicBezTo>
                <a:cubicBezTo>
                  <a:pt x="194" y="486"/>
                  <a:pt x="194" y="486"/>
                  <a:pt x="194" y="486"/>
                </a:cubicBezTo>
                <a:cubicBezTo>
                  <a:pt x="210" y="495"/>
                  <a:pt x="229" y="495"/>
                  <a:pt x="244" y="486"/>
                </a:cubicBezTo>
                <a:cubicBezTo>
                  <a:pt x="397" y="398"/>
                  <a:pt x="397" y="398"/>
                  <a:pt x="397" y="398"/>
                </a:cubicBezTo>
                <a:cubicBezTo>
                  <a:pt x="406" y="392"/>
                  <a:pt x="418" y="392"/>
                  <a:pt x="427" y="398"/>
                </a:cubicBezTo>
                <a:cubicBezTo>
                  <a:pt x="448" y="410"/>
                  <a:pt x="448" y="410"/>
                  <a:pt x="448" y="410"/>
                </a:cubicBezTo>
                <a:cubicBezTo>
                  <a:pt x="457" y="415"/>
                  <a:pt x="463" y="425"/>
                  <a:pt x="463" y="436"/>
                </a:cubicBezTo>
                <a:cubicBezTo>
                  <a:pt x="463" y="495"/>
                  <a:pt x="463" y="495"/>
                  <a:pt x="463" y="495"/>
                </a:cubicBezTo>
                <a:cubicBezTo>
                  <a:pt x="463" y="506"/>
                  <a:pt x="468" y="515"/>
                  <a:pt x="478" y="521"/>
                </a:cubicBezTo>
                <a:cubicBezTo>
                  <a:pt x="556" y="566"/>
                  <a:pt x="556" y="566"/>
                  <a:pt x="556" y="566"/>
                </a:cubicBezTo>
                <a:cubicBezTo>
                  <a:pt x="565" y="571"/>
                  <a:pt x="576" y="571"/>
                  <a:pt x="586" y="566"/>
                </a:cubicBezTo>
                <a:cubicBezTo>
                  <a:pt x="663" y="521"/>
                  <a:pt x="663" y="521"/>
                  <a:pt x="663" y="521"/>
                </a:cubicBezTo>
                <a:cubicBezTo>
                  <a:pt x="673" y="515"/>
                  <a:pt x="678" y="506"/>
                  <a:pt x="678" y="495"/>
                </a:cubicBezTo>
                <a:cubicBezTo>
                  <a:pt x="678" y="405"/>
                  <a:pt x="678" y="405"/>
                  <a:pt x="678" y="405"/>
                </a:cubicBezTo>
                <a:cubicBezTo>
                  <a:pt x="678" y="394"/>
                  <a:pt x="673" y="384"/>
                  <a:pt x="663" y="379"/>
                </a:cubicBezTo>
                <a:close/>
                <a:moveTo>
                  <a:pt x="571" y="514"/>
                </a:moveTo>
                <a:cubicBezTo>
                  <a:pt x="535" y="514"/>
                  <a:pt x="506" y="485"/>
                  <a:pt x="506" y="450"/>
                </a:cubicBezTo>
                <a:cubicBezTo>
                  <a:pt x="506" y="414"/>
                  <a:pt x="535" y="386"/>
                  <a:pt x="571" y="386"/>
                </a:cubicBezTo>
                <a:cubicBezTo>
                  <a:pt x="606" y="386"/>
                  <a:pt x="635" y="414"/>
                  <a:pt x="635" y="450"/>
                </a:cubicBezTo>
                <a:cubicBezTo>
                  <a:pt x="635" y="485"/>
                  <a:pt x="606" y="514"/>
                  <a:pt x="571" y="514"/>
                </a:cubicBezTo>
                <a:close/>
              </a:path>
            </a:pathLst>
          </a:custGeom>
          <a:solidFill>
            <a:srgbClr val="6F2923"/>
          </a:solidFill>
          <a:ln>
            <a:noFill/>
          </a:ln>
        </p:spPr>
        <p:txBody>
          <a:bodyPr rtlCol="0" anchor="ctr"/>
          <a:lstStyle/>
          <a:p>
            <a:pPr algn="ctr"/>
            <a:endParaRPr lang="en-US" dirty="0">
              <a:solidFill>
                <a:schemeClr val="tx1"/>
              </a:solidFill>
              <a:cs typeface="+mn-ea"/>
              <a:sym typeface="+mn-lt"/>
            </a:endParaRPr>
          </a:p>
        </p:txBody>
      </p:sp>
      <p:sp>
        <p:nvSpPr>
          <p:cNvPr id="13" name="íŝḷîḓe"/>
          <p:cNvSpPr/>
          <p:nvPr/>
        </p:nvSpPr>
        <p:spPr bwMode="auto">
          <a:xfrm>
            <a:off x="4522593" y="2590740"/>
            <a:ext cx="510945" cy="513768"/>
          </a:xfrm>
          <a:prstGeom prst="ellipse">
            <a:avLst/>
          </a:pr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cs typeface="+mn-ea"/>
              <a:sym typeface="+mn-lt"/>
            </a:endParaRPr>
          </a:p>
        </p:txBody>
      </p:sp>
      <p:sp>
        <p:nvSpPr>
          <p:cNvPr id="14" name="ïSḷiḍê"/>
          <p:cNvSpPr/>
          <p:nvPr/>
        </p:nvSpPr>
        <p:spPr bwMode="auto">
          <a:xfrm>
            <a:off x="4663739" y="2692364"/>
            <a:ext cx="225832" cy="327457"/>
          </a:xfrm>
          <a:custGeom>
            <a:avLst/>
            <a:gdLst>
              <a:gd name="T0" fmla="*/ 22 w 80"/>
              <a:gd name="T1" fmla="*/ 90 h 116"/>
              <a:gd name="T2" fmla="*/ 23 w 80"/>
              <a:gd name="T3" fmla="*/ 95 h 116"/>
              <a:gd name="T4" fmla="*/ 40 w 80"/>
              <a:gd name="T5" fmla="*/ 99 h 116"/>
              <a:gd name="T6" fmla="*/ 58 w 80"/>
              <a:gd name="T7" fmla="*/ 96 h 116"/>
              <a:gd name="T8" fmla="*/ 59 w 80"/>
              <a:gd name="T9" fmla="*/ 90 h 116"/>
              <a:gd name="T10" fmla="*/ 40 w 80"/>
              <a:gd name="T11" fmla="*/ 93 h 116"/>
              <a:gd name="T12" fmla="*/ 22 w 80"/>
              <a:gd name="T13" fmla="*/ 90 h 116"/>
              <a:gd name="T14" fmla="*/ 40 w 80"/>
              <a:gd name="T15" fmla="*/ 0 h 116"/>
              <a:gd name="T16" fmla="*/ 0 w 80"/>
              <a:gd name="T17" fmla="*/ 40 h 116"/>
              <a:gd name="T18" fmla="*/ 20 w 80"/>
              <a:gd name="T19" fmla="*/ 74 h 116"/>
              <a:gd name="T20" fmla="*/ 21 w 80"/>
              <a:gd name="T21" fmla="*/ 84 h 116"/>
              <a:gd name="T22" fmla="*/ 40 w 80"/>
              <a:gd name="T23" fmla="*/ 88 h 116"/>
              <a:gd name="T24" fmla="*/ 60 w 80"/>
              <a:gd name="T25" fmla="*/ 84 h 116"/>
              <a:gd name="T26" fmla="*/ 61 w 80"/>
              <a:gd name="T27" fmla="*/ 74 h 116"/>
              <a:gd name="T28" fmla="*/ 80 w 80"/>
              <a:gd name="T29" fmla="*/ 40 h 116"/>
              <a:gd name="T30" fmla="*/ 40 w 80"/>
              <a:gd name="T31" fmla="*/ 0 h 116"/>
              <a:gd name="T32" fmla="*/ 55 w 80"/>
              <a:gd name="T33" fmla="*/ 70 h 116"/>
              <a:gd name="T34" fmla="*/ 54 w 80"/>
              <a:gd name="T35" fmla="*/ 79 h 116"/>
              <a:gd name="T36" fmla="*/ 40 w 80"/>
              <a:gd name="T37" fmla="*/ 81 h 116"/>
              <a:gd name="T38" fmla="*/ 27 w 80"/>
              <a:gd name="T39" fmla="*/ 79 h 116"/>
              <a:gd name="T40" fmla="*/ 26 w 80"/>
              <a:gd name="T41" fmla="*/ 70 h 116"/>
              <a:gd name="T42" fmla="*/ 8 w 80"/>
              <a:gd name="T43" fmla="*/ 40 h 116"/>
              <a:gd name="T44" fmla="*/ 40 w 80"/>
              <a:gd name="T45" fmla="*/ 7 h 116"/>
              <a:gd name="T46" fmla="*/ 73 w 80"/>
              <a:gd name="T47" fmla="*/ 40 h 116"/>
              <a:gd name="T48" fmla="*/ 55 w 80"/>
              <a:gd name="T49" fmla="*/ 70 h 116"/>
              <a:gd name="T50" fmla="*/ 24 w 80"/>
              <a:gd name="T51" fmla="*/ 101 h 116"/>
              <a:gd name="T52" fmla="*/ 24 w 80"/>
              <a:gd name="T53" fmla="*/ 107 h 116"/>
              <a:gd name="T54" fmla="*/ 30 w 80"/>
              <a:gd name="T55" fmla="*/ 110 h 116"/>
              <a:gd name="T56" fmla="*/ 30 w 80"/>
              <a:gd name="T57" fmla="*/ 114 h 116"/>
              <a:gd name="T58" fmla="*/ 40 w 80"/>
              <a:gd name="T59" fmla="*/ 116 h 116"/>
              <a:gd name="T60" fmla="*/ 51 w 80"/>
              <a:gd name="T61" fmla="*/ 114 h 116"/>
              <a:gd name="T62" fmla="*/ 51 w 80"/>
              <a:gd name="T63" fmla="*/ 110 h 116"/>
              <a:gd name="T64" fmla="*/ 56 w 80"/>
              <a:gd name="T65" fmla="*/ 107 h 116"/>
              <a:gd name="T66" fmla="*/ 57 w 80"/>
              <a:gd name="T67" fmla="*/ 101 h 116"/>
              <a:gd name="T68" fmla="*/ 40 w 80"/>
              <a:gd name="T69" fmla="*/ 104 h 116"/>
              <a:gd name="T70" fmla="*/ 24 w 80"/>
              <a:gd name="T71" fmla="*/ 101 h 116"/>
              <a:gd name="T72" fmla="*/ 49 w 80"/>
              <a:gd name="T73" fmla="*/ 55 h 116"/>
              <a:gd name="T74" fmla="*/ 40 w 80"/>
              <a:gd name="T75" fmla="*/ 39 h 116"/>
              <a:gd name="T76" fmla="*/ 32 w 80"/>
              <a:gd name="T77" fmla="*/ 55 h 116"/>
              <a:gd name="T78" fmla="*/ 28 w 80"/>
              <a:gd name="T79" fmla="*/ 47 h 116"/>
              <a:gd name="T80" fmla="*/ 22 w 80"/>
              <a:gd name="T81" fmla="*/ 50 h 116"/>
              <a:gd name="T82" fmla="*/ 31 w 80"/>
              <a:gd name="T83" fmla="*/ 69 h 116"/>
              <a:gd name="T84" fmla="*/ 40 w 80"/>
              <a:gd name="T85" fmla="*/ 52 h 116"/>
              <a:gd name="T86" fmla="*/ 50 w 80"/>
              <a:gd name="T87" fmla="*/ 69 h 116"/>
              <a:gd name="T88" fmla="*/ 59 w 80"/>
              <a:gd name="T89" fmla="*/ 50 h 116"/>
              <a:gd name="T90" fmla="*/ 53 w 80"/>
              <a:gd name="T91" fmla="*/ 47 h 116"/>
              <a:gd name="T92" fmla="*/ 49 w 80"/>
              <a:gd name="T93" fmla="*/ 55 h 116"/>
              <a:gd name="T94" fmla="*/ 40 w 80"/>
              <a:gd name="T95" fmla="*/ 17 h 116"/>
              <a:gd name="T96" fmla="*/ 43 w 80"/>
              <a:gd name="T97" fmla="*/ 14 h 116"/>
              <a:gd name="T98" fmla="*/ 40 w 80"/>
              <a:gd name="T99" fmla="*/ 12 h 116"/>
              <a:gd name="T100" fmla="*/ 13 w 80"/>
              <a:gd name="T101" fmla="*/ 40 h 116"/>
              <a:gd name="T102" fmla="*/ 15 w 80"/>
              <a:gd name="T103" fmla="*/ 42 h 116"/>
              <a:gd name="T104" fmla="*/ 17 w 80"/>
              <a:gd name="T105" fmla="*/ 40 h 116"/>
              <a:gd name="T106" fmla="*/ 40 w 80"/>
              <a:gd name="T10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6">
                <a:moveTo>
                  <a:pt x="22" y="90"/>
                </a:moveTo>
                <a:cubicBezTo>
                  <a:pt x="23" y="95"/>
                  <a:pt x="23" y="95"/>
                  <a:pt x="23" y="95"/>
                </a:cubicBezTo>
                <a:cubicBezTo>
                  <a:pt x="28" y="98"/>
                  <a:pt x="34" y="99"/>
                  <a:pt x="40" y="99"/>
                </a:cubicBezTo>
                <a:cubicBezTo>
                  <a:pt x="47" y="99"/>
                  <a:pt x="53" y="98"/>
                  <a:pt x="58" y="96"/>
                </a:cubicBezTo>
                <a:cubicBezTo>
                  <a:pt x="59" y="90"/>
                  <a:pt x="59" y="90"/>
                  <a:pt x="59" y="90"/>
                </a:cubicBezTo>
                <a:cubicBezTo>
                  <a:pt x="53" y="92"/>
                  <a:pt x="47" y="93"/>
                  <a:pt x="40" y="93"/>
                </a:cubicBezTo>
                <a:cubicBezTo>
                  <a:pt x="34" y="93"/>
                  <a:pt x="28" y="92"/>
                  <a:pt x="22" y="90"/>
                </a:cubicBezTo>
                <a:close/>
                <a:moveTo>
                  <a:pt x="40" y="0"/>
                </a:moveTo>
                <a:cubicBezTo>
                  <a:pt x="18" y="0"/>
                  <a:pt x="0" y="18"/>
                  <a:pt x="0" y="40"/>
                </a:cubicBezTo>
                <a:cubicBezTo>
                  <a:pt x="0" y="55"/>
                  <a:pt x="8" y="67"/>
                  <a:pt x="20" y="74"/>
                </a:cubicBezTo>
                <a:cubicBezTo>
                  <a:pt x="21" y="84"/>
                  <a:pt x="21" y="84"/>
                  <a:pt x="21" y="84"/>
                </a:cubicBezTo>
                <a:cubicBezTo>
                  <a:pt x="27" y="87"/>
                  <a:pt x="33" y="88"/>
                  <a:pt x="40" y="88"/>
                </a:cubicBezTo>
                <a:cubicBezTo>
                  <a:pt x="47" y="88"/>
                  <a:pt x="54" y="87"/>
                  <a:pt x="60" y="84"/>
                </a:cubicBezTo>
                <a:cubicBezTo>
                  <a:pt x="61" y="74"/>
                  <a:pt x="61" y="74"/>
                  <a:pt x="61" y="74"/>
                </a:cubicBezTo>
                <a:cubicBezTo>
                  <a:pt x="73" y="67"/>
                  <a:pt x="80" y="55"/>
                  <a:pt x="80" y="40"/>
                </a:cubicBezTo>
                <a:cubicBezTo>
                  <a:pt x="80" y="18"/>
                  <a:pt x="63" y="0"/>
                  <a:pt x="40" y="0"/>
                </a:cubicBezTo>
                <a:close/>
                <a:moveTo>
                  <a:pt x="55" y="70"/>
                </a:moveTo>
                <a:cubicBezTo>
                  <a:pt x="54" y="79"/>
                  <a:pt x="54" y="79"/>
                  <a:pt x="54" y="79"/>
                </a:cubicBezTo>
                <a:cubicBezTo>
                  <a:pt x="54" y="79"/>
                  <a:pt x="51" y="81"/>
                  <a:pt x="40" y="81"/>
                </a:cubicBezTo>
                <a:cubicBezTo>
                  <a:pt x="30" y="81"/>
                  <a:pt x="27" y="79"/>
                  <a:pt x="27" y="79"/>
                </a:cubicBezTo>
                <a:cubicBezTo>
                  <a:pt x="26" y="70"/>
                  <a:pt x="26" y="70"/>
                  <a:pt x="26" y="70"/>
                </a:cubicBezTo>
                <a:cubicBezTo>
                  <a:pt x="15" y="64"/>
                  <a:pt x="8" y="53"/>
                  <a:pt x="8" y="40"/>
                </a:cubicBezTo>
                <a:cubicBezTo>
                  <a:pt x="8" y="22"/>
                  <a:pt x="22" y="7"/>
                  <a:pt x="40" y="7"/>
                </a:cubicBezTo>
                <a:cubicBezTo>
                  <a:pt x="59" y="7"/>
                  <a:pt x="73" y="22"/>
                  <a:pt x="73" y="40"/>
                </a:cubicBezTo>
                <a:cubicBezTo>
                  <a:pt x="73" y="53"/>
                  <a:pt x="66" y="64"/>
                  <a:pt x="55" y="70"/>
                </a:cubicBezTo>
                <a:close/>
                <a:moveTo>
                  <a:pt x="24" y="101"/>
                </a:moveTo>
                <a:cubicBezTo>
                  <a:pt x="24" y="107"/>
                  <a:pt x="24" y="107"/>
                  <a:pt x="24" y="107"/>
                </a:cubicBezTo>
                <a:cubicBezTo>
                  <a:pt x="24" y="107"/>
                  <a:pt x="26" y="109"/>
                  <a:pt x="30" y="110"/>
                </a:cubicBezTo>
                <a:cubicBezTo>
                  <a:pt x="30" y="114"/>
                  <a:pt x="30" y="114"/>
                  <a:pt x="30" y="114"/>
                </a:cubicBezTo>
                <a:cubicBezTo>
                  <a:pt x="30" y="114"/>
                  <a:pt x="33" y="116"/>
                  <a:pt x="40" y="116"/>
                </a:cubicBezTo>
                <a:cubicBezTo>
                  <a:pt x="48" y="116"/>
                  <a:pt x="51" y="114"/>
                  <a:pt x="51" y="114"/>
                </a:cubicBezTo>
                <a:cubicBezTo>
                  <a:pt x="51" y="110"/>
                  <a:pt x="51" y="110"/>
                  <a:pt x="51" y="110"/>
                </a:cubicBezTo>
                <a:cubicBezTo>
                  <a:pt x="55" y="109"/>
                  <a:pt x="56" y="107"/>
                  <a:pt x="56" y="107"/>
                </a:cubicBezTo>
                <a:cubicBezTo>
                  <a:pt x="57" y="101"/>
                  <a:pt x="57" y="101"/>
                  <a:pt x="57" y="101"/>
                </a:cubicBezTo>
                <a:cubicBezTo>
                  <a:pt x="52" y="103"/>
                  <a:pt x="46" y="104"/>
                  <a:pt x="40" y="104"/>
                </a:cubicBezTo>
                <a:cubicBezTo>
                  <a:pt x="34" y="104"/>
                  <a:pt x="29" y="103"/>
                  <a:pt x="24" y="101"/>
                </a:cubicBezTo>
                <a:close/>
                <a:moveTo>
                  <a:pt x="49" y="55"/>
                </a:moveTo>
                <a:cubicBezTo>
                  <a:pt x="40" y="39"/>
                  <a:pt x="40" y="39"/>
                  <a:pt x="40" y="39"/>
                </a:cubicBezTo>
                <a:cubicBezTo>
                  <a:pt x="32" y="55"/>
                  <a:pt x="32" y="55"/>
                  <a:pt x="32" y="55"/>
                </a:cubicBezTo>
                <a:cubicBezTo>
                  <a:pt x="28" y="47"/>
                  <a:pt x="28" y="47"/>
                  <a:pt x="28" y="47"/>
                </a:cubicBezTo>
                <a:cubicBezTo>
                  <a:pt x="22" y="50"/>
                  <a:pt x="22" y="50"/>
                  <a:pt x="22" y="50"/>
                </a:cubicBezTo>
                <a:cubicBezTo>
                  <a:pt x="31" y="69"/>
                  <a:pt x="31" y="69"/>
                  <a:pt x="31" y="69"/>
                </a:cubicBezTo>
                <a:cubicBezTo>
                  <a:pt x="40" y="52"/>
                  <a:pt x="40" y="52"/>
                  <a:pt x="40" y="52"/>
                </a:cubicBezTo>
                <a:cubicBezTo>
                  <a:pt x="50" y="69"/>
                  <a:pt x="50" y="69"/>
                  <a:pt x="50" y="69"/>
                </a:cubicBezTo>
                <a:cubicBezTo>
                  <a:pt x="59" y="50"/>
                  <a:pt x="59" y="50"/>
                  <a:pt x="59" y="50"/>
                </a:cubicBezTo>
                <a:cubicBezTo>
                  <a:pt x="53" y="47"/>
                  <a:pt x="53" y="47"/>
                  <a:pt x="53" y="47"/>
                </a:cubicBezTo>
                <a:lnTo>
                  <a:pt x="49" y="55"/>
                </a:lnTo>
                <a:close/>
                <a:moveTo>
                  <a:pt x="40" y="17"/>
                </a:moveTo>
                <a:cubicBezTo>
                  <a:pt x="42" y="17"/>
                  <a:pt x="43" y="16"/>
                  <a:pt x="43" y="14"/>
                </a:cubicBezTo>
                <a:cubicBezTo>
                  <a:pt x="43" y="13"/>
                  <a:pt x="42" y="12"/>
                  <a:pt x="40" y="12"/>
                </a:cubicBezTo>
                <a:cubicBezTo>
                  <a:pt x="25" y="12"/>
                  <a:pt x="13" y="25"/>
                  <a:pt x="13" y="40"/>
                </a:cubicBezTo>
                <a:cubicBezTo>
                  <a:pt x="13" y="41"/>
                  <a:pt x="14" y="42"/>
                  <a:pt x="15" y="42"/>
                </a:cubicBezTo>
                <a:cubicBezTo>
                  <a:pt x="16" y="42"/>
                  <a:pt x="17" y="41"/>
                  <a:pt x="17" y="40"/>
                </a:cubicBezTo>
                <a:cubicBezTo>
                  <a:pt x="17" y="27"/>
                  <a:pt x="27" y="17"/>
                  <a:pt x="40" y="17"/>
                </a:cubicBezTo>
                <a:close/>
              </a:path>
            </a:pathLst>
          </a:custGeom>
          <a:solidFill>
            <a:srgbClr val="6F2923"/>
          </a:solidFill>
          <a:ln>
            <a:noFill/>
          </a:ln>
        </p:spPr>
        <p:txBody>
          <a:bodyPr vert="horz" wrap="square" lIns="91440" tIns="45720" rIns="91440" bIns="45720" numCol="1" anchor="t" anchorCtr="0" compatLnSpc="1"/>
          <a:lstStyle/>
          <a:p>
            <a:endParaRPr lang="en-US">
              <a:cs typeface="+mn-ea"/>
              <a:sym typeface="+mn-lt"/>
            </a:endParaRPr>
          </a:p>
        </p:txBody>
      </p:sp>
      <p:sp>
        <p:nvSpPr>
          <p:cNvPr id="15" name="iṣliḑé"/>
          <p:cNvSpPr txBox="1"/>
          <p:nvPr/>
        </p:nvSpPr>
        <p:spPr>
          <a:xfrm>
            <a:off x="6265736" y="3262643"/>
            <a:ext cx="476451" cy="307777"/>
          </a:xfrm>
          <a:prstGeom prst="rect">
            <a:avLst/>
          </a:prstGeom>
          <a:noFill/>
        </p:spPr>
        <p:txBody>
          <a:bodyPr wrap="square" lIns="0" tIns="0" rIns="0" bIns="0" rtlCol="0">
            <a:spAutoFit/>
          </a:bodyPr>
          <a:lstStyle/>
          <a:p>
            <a:pPr algn="ctr"/>
            <a:r>
              <a:rPr lang="en-US" sz="2000" b="1" dirty="0">
                <a:cs typeface="+mn-ea"/>
                <a:sym typeface="+mn-lt"/>
              </a:rPr>
              <a:t>2</a:t>
            </a:r>
          </a:p>
        </p:txBody>
      </p:sp>
      <p:sp>
        <p:nvSpPr>
          <p:cNvPr id="16" name="iṣḷíďé"/>
          <p:cNvSpPr/>
          <p:nvPr/>
        </p:nvSpPr>
        <p:spPr bwMode="auto">
          <a:xfrm>
            <a:off x="6202221" y="2132856"/>
            <a:ext cx="1913928" cy="1611878"/>
          </a:xfrm>
          <a:custGeom>
            <a:avLst/>
            <a:gdLst>
              <a:gd name="T0" fmla="*/ 653 w 678"/>
              <a:gd name="T1" fmla="*/ 106 h 571"/>
              <a:gd name="T2" fmla="*/ 484 w 678"/>
              <a:gd name="T3" fmla="*/ 9 h 571"/>
              <a:gd name="T4" fmla="*/ 434 w 678"/>
              <a:gd name="T5" fmla="*/ 9 h 571"/>
              <a:gd name="T6" fmla="*/ 264 w 678"/>
              <a:gd name="T7" fmla="*/ 106 h 571"/>
              <a:gd name="T8" fmla="*/ 239 w 678"/>
              <a:gd name="T9" fmla="*/ 150 h 571"/>
              <a:gd name="T10" fmla="*/ 239 w 678"/>
              <a:gd name="T11" fmla="*/ 326 h 571"/>
              <a:gd name="T12" fmla="*/ 224 w 678"/>
              <a:gd name="T13" fmla="*/ 352 h 571"/>
              <a:gd name="T14" fmla="*/ 204 w 678"/>
              <a:gd name="T15" fmla="*/ 364 h 571"/>
              <a:gd name="T16" fmla="*/ 174 w 678"/>
              <a:gd name="T17" fmla="*/ 364 h 571"/>
              <a:gd name="T18" fmla="*/ 122 w 678"/>
              <a:gd name="T19" fmla="*/ 334 h 571"/>
              <a:gd name="T20" fmla="*/ 92 w 678"/>
              <a:gd name="T21" fmla="*/ 334 h 571"/>
              <a:gd name="T22" fmla="*/ 15 w 678"/>
              <a:gd name="T23" fmla="*/ 379 h 571"/>
              <a:gd name="T24" fmla="*/ 0 w 678"/>
              <a:gd name="T25" fmla="*/ 405 h 571"/>
              <a:gd name="T26" fmla="*/ 0 w 678"/>
              <a:gd name="T27" fmla="*/ 495 h 571"/>
              <a:gd name="T28" fmla="*/ 15 w 678"/>
              <a:gd name="T29" fmla="*/ 521 h 571"/>
              <a:gd name="T30" fmla="*/ 92 w 678"/>
              <a:gd name="T31" fmla="*/ 566 h 571"/>
              <a:gd name="T32" fmla="*/ 122 w 678"/>
              <a:gd name="T33" fmla="*/ 566 h 571"/>
              <a:gd name="T34" fmla="*/ 200 w 678"/>
              <a:gd name="T35" fmla="*/ 521 h 571"/>
              <a:gd name="T36" fmla="*/ 215 w 678"/>
              <a:gd name="T37" fmla="*/ 495 h 571"/>
              <a:gd name="T38" fmla="*/ 215 w 678"/>
              <a:gd name="T39" fmla="*/ 436 h 571"/>
              <a:gd name="T40" fmla="*/ 230 w 678"/>
              <a:gd name="T41" fmla="*/ 410 h 571"/>
              <a:gd name="T42" fmla="*/ 251 w 678"/>
              <a:gd name="T43" fmla="*/ 398 h 571"/>
              <a:gd name="T44" fmla="*/ 281 w 678"/>
              <a:gd name="T45" fmla="*/ 398 h 571"/>
              <a:gd name="T46" fmla="*/ 434 w 678"/>
              <a:gd name="T47" fmla="*/ 486 h 571"/>
              <a:gd name="T48" fmla="*/ 484 w 678"/>
              <a:gd name="T49" fmla="*/ 486 h 571"/>
              <a:gd name="T50" fmla="*/ 653 w 678"/>
              <a:gd name="T51" fmla="*/ 388 h 571"/>
              <a:gd name="T52" fmla="*/ 678 w 678"/>
              <a:gd name="T53" fmla="*/ 345 h 571"/>
              <a:gd name="T54" fmla="*/ 678 w 678"/>
              <a:gd name="T55" fmla="*/ 150 h 571"/>
              <a:gd name="T56" fmla="*/ 653 w 678"/>
              <a:gd name="T57" fmla="*/ 106 h 571"/>
              <a:gd name="T58" fmla="*/ 107 w 678"/>
              <a:gd name="T59" fmla="*/ 514 h 571"/>
              <a:gd name="T60" fmla="*/ 43 w 678"/>
              <a:gd name="T61" fmla="*/ 450 h 571"/>
              <a:gd name="T62" fmla="*/ 107 w 678"/>
              <a:gd name="T63" fmla="*/ 386 h 571"/>
              <a:gd name="T64" fmla="*/ 172 w 678"/>
              <a:gd name="T65" fmla="*/ 450 h 571"/>
              <a:gd name="T66" fmla="*/ 107 w 678"/>
              <a:gd name="T67" fmla="*/ 514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1">
                <a:moveTo>
                  <a:pt x="653" y="106"/>
                </a:moveTo>
                <a:cubicBezTo>
                  <a:pt x="484" y="9"/>
                  <a:pt x="484" y="9"/>
                  <a:pt x="484" y="9"/>
                </a:cubicBezTo>
                <a:cubicBezTo>
                  <a:pt x="468" y="0"/>
                  <a:pt x="449" y="0"/>
                  <a:pt x="434" y="9"/>
                </a:cubicBezTo>
                <a:cubicBezTo>
                  <a:pt x="264" y="106"/>
                  <a:pt x="264" y="106"/>
                  <a:pt x="264" y="106"/>
                </a:cubicBezTo>
                <a:cubicBezTo>
                  <a:pt x="249" y="115"/>
                  <a:pt x="239" y="132"/>
                  <a:pt x="239" y="150"/>
                </a:cubicBezTo>
                <a:cubicBezTo>
                  <a:pt x="239" y="326"/>
                  <a:pt x="239" y="326"/>
                  <a:pt x="239" y="326"/>
                </a:cubicBezTo>
                <a:cubicBezTo>
                  <a:pt x="239" y="337"/>
                  <a:pt x="234" y="346"/>
                  <a:pt x="224" y="352"/>
                </a:cubicBezTo>
                <a:cubicBezTo>
                  <a:pt x="204" y="364"/>
                  <a:pt x="204" y="364"/>
                  <a:pt x="204" y="364"/>
                </a:cubicBezTo>
                <a:cubicBezTo>
                  <a:pt x="195" y="369"/>
                  <a:pt x="183" y="369"/>
                  <a:pt x="174" y="364"/>
                </a:cubicBezTo>
                <a:cubicBezTo>
                  <a:pt x="122" y="334"/>
                  <a:pt x="122" y="334"/>
                  <a:pt x="122" y="334"/>
                </a:cubicBezTo>
                <a:cubicBezTo>
                  <a:pt x="113" y="329"/>
                  <a:pt x="102" y="329"/>
                  <a:pt x="92" y="334"/>
                </a:cubicBezTo>
                <a:cubicBezTo>
                  <a:pt x="15" y="379"/>
                  <a:pt x="15" y="379"/>
                  <a:pt x="15" y="379"/>
                </a:cubicBezTo>
                <a:cubicBezTo>
                  <a:pt x="5" y="384"/>
                  <a:pt x="0" y="394"/>
                  <a:pt x="0" y="405"/>
                </a:cubicBezTo>
                <a:cubicBezTo>
                  <a:pt x="0" y="495"/>
                  <a:pt x="0" y="495"/>
                  <a:pt x="0" y="495"/>
                </a:cubicBezTo>
                <a:cubicBezTo>
                  <a:pt x="0" y="506"/>
                  <a:pt x="5" y="516"/>
                  <a:pt x="15" y="521"/>
                </a:cubicBezTo>
                <a:cubicBezTo>
                  <a:pt x="92" y="566"/>
                  <a:pt x="92" y="566"/>
                  <a:pt x="92" y="566"/>
                </a:cubicBezTo>
                <a:cubicBezTo>
                  <a:pt x="102" y="571"/>
                  <a:pt x="113" y="571"/>
                  <a:pt x="122" y="566"/>
                </a:cubicBezTo>
                <a:cubicBezTo>
                  <a:pt x="200" y="521"/>
                  <a:pt x="200" y="521"/>
                  <a:pt x="200" y="521"/>
                </a:cubicBezTo>
                <a:cubicBezTo>
                  <a:pt x="210" y="516"/>
                  <a:pt x="215" y="506"/>
                  <a:pt x="215" y="495"/>
                </a:cubicBezTo>
                <a:cubicBezTo>
                  <a:pt x="215" y="436"/>
                  <a:pt x="215" y="436"/>
                  <a:pt x="215" y="436"/>
                </a:cubicBezTo>
                <a:cubicBezTo>
                  <a:pt x="215" y="425"/>
                  <a:pt x="221" y="415"/>
                  <a:pt x="230" y="410"/>
                </a:cubicBezTo>
                <a:cubicBezTo>
                  <a:pt x="251" y="398"/>
                  <a:pt x="251" y="398"/>
                  <a:pt x="251" y="398"/>
                </a:cubicBezTo>
                <a:cubicBezTo>
                  <a:pt x="260" y="392"/>
                  <a:pt x="272" y="392"/>
                  <a:pt x="281" y="398"/>
                </a:cubicBezTo>
                <a:cubicBezTo>
                  <a:pt x="434" y="486"/>
                  <a:pt x="434" y="486"/>
                  <a:pt x="434" y="486"/>
                </a:cubicBezTo>
                <a:cubicBezTo>
                  <a:pt x="449" y="495"/>
                  <a:pt x="468" y="495"/>
                  <a:pt x="484" y="486"/>
                </a:cubicBezTo>
                <a:cubicBezTo>
                  <a:pt x="653" y="388"/>
                  <a:pt x="653" y="388"/>
                  <a:pt x="653" y="388"/>
                </a:cubicBezTo>
                <a:cubicBezTo>
                  <a:pt x="668" y="379"/>
                  <a:pt x="678" y="363"/>
                  <a:pt x="678" y="345"/>
                </a:cubicBezTo>
                <a:cubicBezTo>
                  <a:pt x="678" y="150"/>
                  <a:pt x="678" y="150"/>
                  <a:pt x="678" y="150"/>
                </a:cubicBezTo>
                <a:cubicBezTo>
                  <a:pt x="678" y="132"/>
                  <a:pt x="668" y="115"/>
                  <a:pt x="653" y="106"/>
                </a:cubicBezTo>
                <a:close/>
                <a:moveTo>
                  <a:pt x="107" y="514"/>
                </a:moveTo>
                <a:cubicBezTo>
                  <a:pt x="72" y="514"/>
                  <a:pt x="43" y="485"/>
                  <a:pt x="43" y="450"/>
                </a:cubicBezTo>
                <a:cubicBezTo>
                  <a:pt x="43" y="414"/>
                  <a:pt x="72" y="386"/>
                  <a:pt x="107" y="386"/>
                </a:cubicBezTo>
                <a:cubicBezTo>
                  <a:pt x="143" y="386"/>
                  <a:pt x="172" y="414"/>
                  <a:pt x="172" y="450"/>
                </a:cubicBezTo>
                <a:cubicBezTo>
                  <a:pt x="172" y="485"/>
                  <a:pt x="143" y="514"/>
                  <a:pt x="107" y="514"/>
                </a:cubicBezTo>
                <a:close/>
              </a:path>
            </a:pathLst>
          </a:cu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 name="îṩliḑé"/>
          <p:cNvSpPr/>
          <p:nvPr/>
        </p:nvSpPr>
        <p:spPr bwMode="auto">
          <a:xfrm>
            <a:off x="7241049" y="2590740"/>
            <a:ext cx="510945" cy="513768"/>
          </a:xfrm>
          <a:prstGeom prst="ellipse">
            <a:avLst/>
          </a:pr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18" name="íṥḷîḑê"/>
          <p:cNvSpPr/>
          <p:nvPr/>
        </p:nvSpPr>
        <p:spPr bwMode="auto">
          <a:xfrm>
            <a:off x="7356788" y="2686719"/>
            <a:ext cx="279467" cy="287936"/>
          </a:xfrm>
          <a:custGeom>
            <a:avLst/>
            <a:gdLst>
              <a:gd name="T0" fmla="*/ 69 w 99"/>
              <a:gd name="T1" fmla="*/ 85 h 102"/>
              <a:gd name="T2" fmla="*/ 72 w 99"/>
              <a:gd name="T3" fmla="*/ 87 h 102"/>
              <a:gd name="T4" fmla="*/ 99 w 99"/>
              <a:gd name="T5" fmla="*/ 102 h 102"/>
              <a:gd name="T6" fmla="*/ 98 w 99"/>
              <a:gd name="T7" fmla="*/ 71 h 102"/>
              <a:gd name="T8" fmla="*/ 97 w 99"/>
              <a:gd name="T9" fmla="*/ 68 h 102"/>
              <a:gd name="T10" fmla="*/ 94 w 99"/>
              <a:gd name="T11" fmla="*/ 63 h 102"/>
              <a:gd name="T12" fmla="*/ 66 w 99"/>
              <a:gd name="T13" fmla="*/ 80 h 102"/>
              <a:gd name="T14" fmla="*/ 69 w 99"/>
              <a:gd name="T15" fmla="*/ 85 h 102"/>
              <a:gd name="T16" fmla="*/ 85 w 99"/>
              <a:gd name="T17" fmla="*/ 64 h 102"/>
              <a:gd name="T18" fmla="*/ 92 w 99"/>
              <a:gd name="T19" fmla="*/ 59 h 102"/>
              <a:gd name="T20" fmla="*/ 63 w 99"/>
              <a:gd name="T21" fmla="*/ 12 h 102"/>
              <a:gd name="T22" fmla="*/ 56 w 99"/>
              <a:gd name="T23" fmla="*/ 16 h 102"/>
              <a:gd name="T24" fmla="*/ 85 w 99"/>
              <a:gd name="T25" fmla="*/ 64 h 102"/>
              <a:gd name="T26" fmla="*/ 82 w 99"/>
              <a:gd name="T27" fmla="*/ 65 h 102"/>
              <a:gd name="T28" fmla="*/ 53 w 99"/>
              <a:gd name="T29" fmla="*/ 18 h 102"/>
              <a:gd name="T30" fmla="*/ 45 w 99"/>
              <a:gd name="T31" fmla="*/ 23 h 102"/>
              <a:gd name="T32" fmla="*/ 74 w 99"/>
              <a:gd name="T33" fmla="*/ 70 h 102"/>
              <a:gd name="T34" fmla="*/ 82 w 99"/>
              <a:gd name="T35" fmla="*/ 65 h 102"/>
              <a:gd name="T36" fmla="*/ 35 w 99"/>
              <a:gd name="T37" fmla="*/ 29 h 102"/>
              <a:gd name="T38" fmla="*/ 64 w 99"/>
              <a:gd name="T39" fmla="*/ 76 h 102"/>
              <a:gd name="T40" fmla="*/ 71 w 99"/>
              <a:gd name="T41" fmla="*/ 72 h 102"/>
              <a:gd name="T42" fmla="*/ 42 w 99"/>
              <a:gd name="T43" fmla="*/ 24 h 102"/>
              <a:gd name="T44" fmla="*/ 35 w 99"/>
              <a:gd name="T45" fmla="*/ 29 h 102"/>
              <a:gd name="T46" fmla="*/ 33 w 99"/>
              <a:gd name="T47" fmla="*/ 25 h 102"/>
              <a:gd name="T48" fmla="*/ 61 w 99"/>
              <a:gd name="T49" fmla="*/ 8 h 102"/>
              <a:gd name="T50" fmla="*/ 59 w 99"/>
              <a:gd name="T51" fmla="*/ 4 h 102"/>
              <a:gd name="T52" fmla="*/ 50 w 99"/>
              <a:gd name="T53" fmla="*/ 2 h 102"/>
              <a:gd name="T54" fmla="*/ 33 w 99"/>
              <a:gd name="T55" fmla="*/ 12 h 102"/>
              <a:gd name="T56" fmla="*/ 31 w 99"/>
              <a:gd name="T57" fmla="*/ 21 h 102"/>
              <a:gd name="T58" fmla="*/ 33 w 99"/>
              <a:gd name="T59" fmla="*/ 25 h 102"/>
              <a:gd name="T60" fmla="*/ 0 w 99"/>
              <a:gd name="T61" fmla="*/ 102 h 102"/>
              <a:gd name="T62" fmla="*/ 76 w 99"/>
              <a:gd name="T63" fmla="*/ 102 h 102"/>
              <a:gd name="T64" fmla="*/ 76 w 99"/>
              <a:gd name="T65" fmla="*/ 96 h 102"/>
              <a:gd name="T66" fmla="*/ 0 w 99"/>
              <a:gd name="T67" fmla="*/ 96 h 102"/>
              <a:gd name="T68" fmla="*/ 0 w 99"/>
              <a:gd name="T6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102">
                <a:moveTo>
                  <a:pt x="69" y="85"/>
                </a:moveTo>
                <a:cubicBezTo>
                  <a:pt x="70" y="86"/>
                  <a:pt x="71" y="87"/>
                  <a:pt x="72" y="87"/>
                </a:cubicBezTo>
                <a:cubicBezTo>
                  <a:pt x="99" y="102"/>
                  <a:pt x="99" y="102"/>
                  <a:pt x="99" y="102"/>
                </a:cubicBezTo>
                <a:cubicBezTo>
                  <a:pt x="98" y="71"/>
                  <a:pt x="98" y="71"/>
                  <a:pt x="98" y="71"/>
                </a:cubicBezTo>
                <a:cubicBezTo>
                  <a:pt x="98" y="70"/>
                  <a:pt x="98" y="69"/>
                  <a:pt x="97" y="68"/>
                </a:cubicBezTo>
                <a:cubicBezTo>
                  <a:pt x="94" y="63"/>
                  <a:pt x="94" y="63"/>
                  <a:pt x="94" y="63"/>
                </a:cubicBezTo>
                <a:cubicBezTo>
                  <a:pt x="66" y="80"/>
                  <a:pt x="66" y="80"/>
                  <a:pt x="66" y="80"/>
                </a:cubicBezTo>
                <a:lnTo>
                  <a:pt x="69" y="85"/>
                </a:lnTo>
                <a:close/>
                <a:moveTo>
                  <a:pt x="85" y="64"/>
                </a:moveTo>
                <a:cubicBezTo>
                  <a:pt x="92" y="59"/>
                  <a:pt x="92" y="59"/>
                  <a:pt x="92" y="59"/>
                </a:cubicBezTo>
                <a:cubicBezTo>
                  <a:pt x="63" y="12"/>
                  <a:pt x="63" y="12"/>
                  <a:pt x="63" y="12"/>
                </a:cubicBezTo>
                <a:cubicBezTo>
                  <a:pt x="56" y="16"/>
                  <a:pt x="56" y="16"/>
                  <a:pt x="56" y="16"/>
                </a:cubicBezTo>
                <a:lnTo>
                  <a:pt x="85" y="64"/>
                </a:lnTo>
                <a:close/>
                <a:moveTo>
                  <a:pt x="82" y="65"/>
                </a:moveTo>
                <a:cubicBezTo>
                  <a:pt x="53" y="18"/>
                  <a:pt x="53" y="18"/>
                  <a:pt x="53" y="18"/>
                </a:cubicBezTo>
                <a:cubicBezTo>
                  <a:pt x="45" y="23"/>
                  <a:pt x="45" y="23"/>
                  <a:pt x="45" y="23"/>
                </a:cubicBezTo>
                <a:cubicBezTo>
                  <a:pt x="74" y="70"/>
                  <a:pt x="74" y="70"/>
                  <a:pt x="74" y="70"/>
                </a:cubicBezTo>
                <a:lnTo>
                  <a:pt x="82" y="65"/>
                </a:lnTo>
                <a:close/>
                <a:moveTo>
                  <a:pt x="35" y="29"/>
                </a:moveTo>
                <a:cubicBezTo>
                  <a:pt x="64" y="76"/>
                  <a:pt x="64" y="76"/>
                  <a:pt x="64" y="76"/>
                </a:cubicBezTo>
                <a:cubicBezTo>
                  <a:pt x="71" y="72"/>
                  <a:pt x="71" y="72"/>
                  <a:pt x="71" y="72"/>
                </a:cubicBezTo>
                <a:cubicBezTo>
                  <a:pt x="42" y="24"/>
                  <a:pt x="42" y="24"/>
                  <a:pt x="42" y="24"/>
                </a:cubicBezTo>
                <a:lnTo>
                  <a:pt x="35" y="29"/>
                </a:lnTo>
                <a:close/>
                <a:moveTo>
                  <a:pt x="33" y="25"/>
                </a:moveTo>
                <a:cubicBezTo>
                  <a:pt x="61" y="8"/>
                  <a:pt x="61" y="8"/>
                  <a:pt x="61" y="8"/>
                </a:cubicBezTo>
                <a:cubicBezTo>
                  <a:pt x="59" y="4"/>
                  <a:pt x="59" y="4"/>
                  <a:pt x="59" y="4"/>
                </a:cubicBezTo>
                <a:cubicBezTo>
                  <a:pt x="57" y="1"/>
                  <a:pt x="53" y="0"/>
                  <a:pt x="50" y="2"/>
                </a:cubicBezTo>
                <a:cubicBezTo>
                  <a:pt x="33" y="12"/>
                  <a:pt x="33" y="12"/>
                  <a:pt x="33" y="12"/>
                </a:cubicBezTo>
                <a:cubicBezTo>
                  <a:pt x="30" y="14"/>
                  <a:pt x="29" y="18"/>
                  <a:pt x="31" y="21"/>
                </a:cubicBezTo>
                <a:lnTo>
                  <a:pt x="33" y="25"/>
                </a:lnTo>
                <a:close/>
                <a:moveTo>
                  <a:pt x="0" y="102"/>
                </a:moveTo>
                <a:cubicBezTo>
                  <a:pt x="76" y="102"/>
                  <a:pt x="76" y="102"/>
                  <a:pt x="76" y="102"/>
                </a:cubicBezTo>
                <a:cubicBezTo>
                  <a:pt x="76" y="96"/>
                  <a:pt x="76" y="96"/>
                  <a:pt x="76" y="96"/>
                </a:cubicBezTo>
                <a:cubicBezTo>
                  <a:pt x="0" y="96"/>
                  <a:pt x="0" y="96"/>
                  <a:pt x="0" y="96"/>
                </a:cubicBezTo>
                <a:lnTo>
                  <a:pt x="0" y="102"/>
                </a:lnTo>
                <a:close/>
              </a:path>
            </a:pathLst>
          </a:custGeom>
          <a:solidFill>
            <a:srgbClr val="617767"/>
          </a:solidFill>
          <a:ln>
            <a:noFill/>
          </a:ln>
        </p:spPr>
        <p:txBody>
          <a:bodyPr vert="horz" wrap="square" lIns="91440" tIns="45720" rIns="91440" bIns="45720" numCol="1" anchor="t" anchorCtr="0" compatLnSpc="1"/>
          <a:lstStyle/>
          <a:p>
            <a:endParaRPr lang="en-US">
              <a:cs typeface="+mn-ea"/>
              <a:sym typeface="+mn-lt"/>
            </a:endParaRPr>
          </a:p>
        </p:txBody>
      </p:sp>
      <p:sp>
        <p:nvSpPr>
          <p:cNvPr id="19" name="ïṧ1íḓê"/>
          <p:cNvSpPr txBox="1"/>
          <p:nvPr/>
        </p:nvSpPr>
        <p:spPr>
          <a:xfrm>
            <a:off x="5532797" y="4035221"/>
            <a:ext cx="476451" cy="307777"/>
          </a:xfrm>
          <a:prstGeom prst="rect">
            <a:avLst/>
          </a:prstGeom>
          <a:noFill/>
        </p:spPr>
        <p:txBody>
          <a:bodyPr wrap="square" lIns="0" tIns="0" rIns="0" bIns="0" rtlCol="0">
            <a:spAutoFit/>
          </a:bodyPr>
          <a:lstStyle/>
          <a:p>
            <a:pPr algn="ctr"/>
            <a:r>
              <a:rPr lang="en-US" sz="2000" b="1" dirty="0">
                <a:cs typeface="+mn-ea"/>
                <a:sym typeface="+mn-lt"/>
              </a:rPr>
              <a:t>3</a:t>
            </a:r>
          </a:p>
        </p:txBody>
      </p:sp>
      <p:sp>
        <p:nvSpPr>
          <p:cNvPr id="20" name="ïśḷîďé"/>
          <p:cNvSpPr/>
          <p:nvPr/>
        </p:nvSpPr>
        <p:spPr bwMode="auto">
          <a:xfrm>
            <a:off x="4158439" y="3830524"/>
            <a:ext cx="1913928" cy="1614701"/>
          </a:xfrm>
          <a:custGeom>
            <a:avLst/>
            <a:gdLst>
              <a:gd name="T0" fmla="*/ 663 w 678"/>
              <a:gd name="T1" fmla="*/ 50 h 572"/>
              <a:gd name="T2" fmla="*/ 586 w 678"/>
              <a:gd name="T3" fmla="*/ 5 h 572"/>
              <a:gd name="T4" fmla="*/ 556 w 678"/>
              <a:gd name="T5" fmla="*/ 5 h 572"/>
              <a:gd name="T6" fmla="*/ 478 w 678"/>
              <a:gd name="T7" fmla="*/ 50 h 572"/>
              <a:gd name="T8" fmla="*/ 463 w 678"/>
              <a:gd name="T9" fmla="*/ 76 h 572"/>
              <a:gd name="T10" fmla="*/ 463 w 678"/>
              <a:gd name="T11" fmla="*/ 136 h 572"/>
              <a:gd name="T12" fmla="*/ 448 w 678"/>
              <a:gd name="T13" fmla="*/ 162 h 572"/>
              <a:gd name="T14" fmla="*/ 427 w 678"/>
              <a:gd name="T15" fmla="*/ 173 h 572"/>
              <a:gd name="T16" fmla="*/ 397 w 678"/>
              <a:gd name="T17" fmla="*/ 173 h 572"/>
              <a:gd name="T18" fmla="*/ 244 w 678"/>
              <a:gd name="T19" fmla="*/ 85 h 572"/>
              <a:gd name="T20" fmla="*/ 194 w 678"/>
              <a:gd name="T21" fmla="*/ 85 h 572"/>
              <a:gd name="T22" fmla="*/ 25 w 678"/>
              <a:gd name="T23" fmla="*/ 183 h 572"/>
              <a:gd name="T24" fmla="*/ 0 w 678"/>
              <a:gd name="T25" fmla="*/ 226 h 572"/>
              <a:gd name="T26" fmla="*/ 0 w 678"/>
              <a:gd name="T27" fmla="*/ 422 h 572"/>
              <a:gd name="T28" fmla="*/ 25 w 678"/>
              <a:gd name="T29" fmla="*/ 465 h 572"/>
              <a:gd name="T30" fmla="*/ 194 w 678"/>
              <a:gd name="T31" fmla="*/ 563 h 572"/>
              <a:gd name="T32" fmla="*/ 244 w 678"/>
              <a:gd name="T33" fmla="*/ 563 h 572"/>
              <a:gd name="T34" fmla="*/ 414 w 678"/>
              <a:gd name="T35" fmla="*/ 465 h 572"/>
              <a:gd name="T36" fmla="*/ 439 w 678"/>
              <a:gd name="T37" fmla="*/ 422 h 572"/>
              <a:gd name="T38" fmla="*/ 439 w 678"/>
              <a:gd name="T39" fmla="*/ 245 h 572"/>
              <a:gd name="T40" fmla="*/ 454 w 678"/>
              <a:gd name="T41" fmla="*/ 219 h 572"/>
              <a:gd name="T42" fmla="*/ 474 w 678"/>
              <a:gd name="T43" fmla="*/ 208 h 572"/>
              <a:gd name="T44" fmla="*/ 504 w 678"/>
              <a:gd name="T45" fmla="*/ 208 h 572"/>
              <a:gd name="T46" fmla="*/ 556 w 678"/>
              <a:gd name="T47" fmla="*/ 237 h 572"/>
              <a:gd name="T48" fmla="*/ 586 w 678"/>
              <a:gd name="T49" fmla="*/ 237 h 572"/>
              <a:gd name="T50" fmla="*/ 663 w 678"/>
              <a:gd name="T51" fmla="*/ 192 h 572"/>
              <a:gd name="T52" fmla="*/ 678 w 678"/>
              <a:gd name="T53" fmla="*/ 166 h 572"/>
              <a:gd name="T54" fmla="*/ 678 w 678"/>
              <a:gd name="T55" fmla="*/ 76 h 572"/>
              <a:gd name="T56" fmla="*/ 663 w 678"/>
              <a:gd name="T57" fmla="*/ 50 h 572"/>
              <a:gd name="T58" fmla="*/ 571 w 678"/>
              <a:gd name="T59" fmla="*/ 185 h 572"/>
              <a:gd name="T60" fmla="*/ 506 w 678"/>
              <a:gd name="T61" fmla="*/ 121 h 572"/>
              <a:gd name="T62" fmla="*/ 571 w 678"/>
              <a:gd name="T63" fmla="*/ 57 h 572"/>
              <a:gd name="T64" fmla="*/ 635 w 678"/>
              <a:gd name="T65" fmla="*/ 121 h 572"/>
              <a:gd name="T66" fmla="*/ 571 w 678"/>
              <a:gd name="T67" fmla="*/ 18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2">
                <a:moveTo>
                  <a:pt x="663" y="50"/>
                </a:moveTo>
                <a:cubicBezTo>
                  <a:pt x="586" y="5"/>
                  <a:pt x="586" y="5"/>
                  <a:pt x="586" y="5"/>
                </a:cubicBezTo>
                <a:cubicBezTo>
                  <a:pt x="576" y="0"/>
                  <a:pt x="565" y="0"/>
                  <a:pt x="556" y="5"/>
                </a:cubicBezTo>
                <a:cubicBezTo>
                  <a:pt x="478" y="50"/>
                  <a:pt x="478" y="50"/>
                  <a:pt x="478" y="50"/>
                </a:cubicBezTo>
                <a:cubicBezTo>
                  <a:pt x="468" y="56"/>
                  <a:pt x="463" y="66"/>
                  <a:pt x="463" y="76"/>
                </a:cubicBezTo>
                <a:cubicBezTo>
                  <a:pt x="463" y="136"/>
                  <a:pt x="463" y="136"/>
                  <a:pt x="463" y="136"/>
                </a:cubicBezTo>
                <a:cubicBezTo>
                  <a:pt x="463" y="146"/>
                  <a:pt x="457" y="156"/>
                  <a:pt x="448" y="162"/>
                </a:cubicBezTo>
                <a:cubicBezTo>
                  <a:pt x="427" y="173"/>
                  <a:pt x="427" y="173"/>
                  <a:pt x="427" y="173"/>
                </a:cubicBezTo>
                <a:cubicBezTo>
                  <a:pt x="418" y="179"/>
                  <a:pt x="406" y="179"/>
                  <a:pt x="397" y="173"/>
                </a:cubicBezTo>
                <a:cubicBezTo>
                  <a:pt x="244" y="85"/>
                  <a:pt x="244" y="85"/>
                  <a:pt x="244" y="85"/>
                </a:cubicBezTo>
                <a:cubicBezTo>
                  <a:pt x="229" y="76"/>
                  <a:pt x="210" y="76"/>
                  <a:pt x="194" y="85"/>
                </a:cubicBezTo>
                <a:cubicBezTo>
                  <a:pt x="25" y="183"/>
                  <a:pt x="25" y="183"/>
                  <a:pt x="25" y="183"/>
                </a:cubicBezTo>
                <a:cubicBezTo>
                  <a:pt x="10" y="192"/>
                  <a:pt x="0" y="208"/>
                  <a:pt x="0" y="226"/>
                </a:cubicBezTo>
                <a:cubicBezTo>
                  <a:pt x="0" y="422"/>
                  <a:pt x="0" y="422"/>
                  <a:pt x="0" y="422"/>
                </a:cubicBezTo>
                <a:cubicBezTo>
                  <a:pt x="0" y="439"/>
                  <a:pt x="10" y="456"/>
                  <a:pt x="25" y="465"/>
                </a:cubicBezTo>
                <a:cubicBezTo>
                  <a:pt x="194" y="563"/>
                  <a:pt x="194" y="563"/>
                  <a:pt x="194" y="563"/>
                </a:cubicBezTo>
                <a:cubicBezTo>
                  <a:pt x="210" y="572"/>
                  <a:pt x="229" y="572"/>
                  <a:pt x="244" y="563"/>
                </a:cubicBezTo>
                <a:cubicBezTo>
                  <a:pt x="414" y="465"/>
                  <a:pt x="414" y="465"/>
                  <a:pt x="414" y="465"/>
                </a:cubicBezTo>
                <a:cubicBezTo>
                  <a:pt x="429" y="456"/>
                  <a:pt x="439" y="439"/>
                  <a:pt x="439" y="422"/>
                </a:cubicBezTo>
                <a:cubicBezTo>
                  <a:pt x="439" y="245"/>
                  <a:pt x="439" y="245"/>
                  <a:pt x="439" y="245"/>
                </a:cubicBezTo>
                <a:cubicBezTo>
                  <a:pt x="439" y="235"/>
                  <a:pt x="444" y="225"/>
                  <a:pt x="454" y="219"/>
                </a:cubicBezTo>
                <a:cubicBezTo>
                  <a:pt x="474" y="208"/>
                  <a:pt x="474" y="208"/>
                  <a:pt x="474" y="208"/>
                </a:cubicBezTo>
                <a:cubicBezTo>
                  <a:pt x="483" y="202"/>
                  <a:pt x="495" y="202"/>
                  <a:pt x="504" y="208"/>
                </a:cubicBezTo>
                <a:cubicBezTo>
                  <a:pt x="556" y="237"/>
                  <a:pt x="556" y="237"/>
                  <a:pt x="556" y="237"/>
                </a:cubicBezTo>
                <a:cubicBezTo>
                  <a:pt x="565" y="243"/>
                  <a:pt x="576" y="243"/>
                  <a:pt x="586" y="237"/>
                </a:cubicBezTo>
                <a:cubicBezTo>
                  <a:pt x="663" y="192"/>
                  <a:pt x="663" y="192"/>
                  <a:pt x="663" y="192"/>
                </a:cubicBezTo>
                <a:cubicBezTo>
                  <a:pt x="673" y="187"/>
                  <a:pt x="678" y="177"/>
                  <a:pt x="678" y="166"/>
                </a:cubicBezTo>
                <a:cubicBezTo>
                  <a:pt x="678" y="76"/>
                  <a:pt x="678" y="76"/>
                  <a:pt x="678" y="76"/>
                </a:cubicBezTo>
                <a:cubicBezTo>
                  <a:pt x="678" y="66"/>
                  <a:pt x="673" y="56"/>
                  <a:pt x="663" y="50"/>
                </a:cubicBezTo>
                <a:close/>
                <a:moveTo>
                  <a:pt x="571" y="185"/>
                </a:moveTo>
                <a:cubicBezTo>
                  <a:pt x="535" y="185"/>
                  <a:pt x="506" y="157"/>
                  <a:pt x="506" y="121"/>
                </a:cubicBezTo>
                <a:cubicBezTo>
                  <a:pt x="506" y="86"/>
                  <a:pt x="535" y="57"/>
                  <a:pt x="571" y="57"/>
                </a:cubicBezTo>
                <a:cubicBezTo>
                  <a:pt x="606" y="57"/>
                  <a:pt x="635" y="86"/>
                  <a:pt x="635" y="121"/>
                </a:cubicBezTo>
                <a:cubicBezTo>
                  <a:pt x="635" y="157"/>
                  <a:pt x="606" y="185"/>
                  <a:pt x="571" y="185"/>
                </a:cubicBezTo>
                <a:close/>
              </a:path>
            </a:pathLst>
          </a:cu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1" name="îṣļíḍe"/>
          <p:cNvSpPr/>
          <p:nvPr/>
        </p:nvSpPr>
        <p:spPr bwMode="auto">
          <a:xfrm>
            <a:off x="4522593" y="4511417"/>
            <a:ext cx="510945" cy="513769"/>
          </a:xfrm>
          <a:prstGeom prst="ellipse">
            <a:avLst/>
          </a:prstGeom>
          <a:solidFill>
            <a:schemeClr val="bg1"/>
          </a:solidFill>
          <a:ln>
            <a:noFill/>
          </a:ln>
        </p:spPr>
        <p:txBody>
          <a:bodyPr vert="horz" wrap="square" lIns="91440" tIns="45720" rIns="91440" bIns="45720" numCol="1" anchor="t" anchorCtr="0" compatLnSpc="1"/>
          <a:lstStyle/>
          <a:p>
            <a:endParaRPr lang="en-US">
              <a:solidFill>
                <a:schemeClr val="tx1">
                  <a:lumMod val="85000"/>
                  <a:lumOff val="15000"/>
                </a:schemeClr>
              </a:solidFill>
              <a:cs typeface="+mn-ea"/>
              <a:sym typeface="+mn-lt"/>
            </a:endParaRPr>
          </a:p>
        </p:txBody>
      </p:sp>
      <p:sp>
        <p:nvSpPr>
          <p:cNvPr id="22" name="îšḷiďè"/>
          <p:cNvSpPr/>
          <p:nvPr/>
        </p:nvSpPr>
        <p:spPr bwMode="auto">
          <a:xfrm>
            <a:off x="4655270" y="4629979"/>
            <a:ext cx="245593" cy="310519"/>
          </a:xfrm>
          <a:custGeom>
            <a:avLst/>
            <a:gdLst>
              <a:gd name="T0" fmla="*/ 87 w 87"/>
              <a:gd name="T1" fmla="*/ 17 h 110"/>
              <a:gd name="T2" fmla="*/ 82 w 87"/>
              <a:gd name="T3" fmla="*/ 11 h 110"/>
              <a:gd name="T4" fmla="*/ 61 w 87"/>
              <a:gd name="T5" fmla="*/ 53 h 110"/>
              <a:gd name="T6" fmla="*/ 55 w 87"/>
              <a:gd name="T7" fmla="*/ 49 h 110"/>
              <a:gd name="T8" fmla="*/ 76 w 87"/>
              <a:gd name="T9" fmla="*/ 6 h 110"/>
              <a:gd name="T10" fmla="*/ 70 w 87"/>
              <a:gd name="T11" fmla="*/ 0 h 110"/>
              <a:gd name="T12" fmla="*/ 17 w 87"/>
              <a:gd name="T13" fmla="*/ 0 h 110"/>
              <a:gd name="T14" fmla="*/ 11 w 87"/>
              <a:gd name="T15" fmla="*/ 6 h 110"/>
              <a:gd name="T16" fmla="*/ 32 w 87"/>
              <a:gd name="T17" fmla="*/ 49 h 110"/>
              <a:gd name="T18" fmla="*/ 26 w 87"/>
              <a:gd name="T19" fmla="*/ 53 h 110"/>
              <a:gd name="T20" fmla="*/ 5 w 87"/>
              <a:gd name="T21" fmla="*/ 11 h 110"/>
              <a:gd name="T22" fmla="*/ 0 w 87"/>
              <a:gd name="T23" fmla="*/ 17 h 110"/>
              <a:gd name="T24" fmla="*/ 20 w 87"/>
              <a:gd name="T25" fmla="*/ 58 h 110"/>
              <a:gd name="T26" fmla="*/ 12 w 87"/>
              <a:gd name="T27" fmla="*/ 79 h 110"/>
              <a:gd name="T28" fmla="*/ 43 w 87"/>
              <a:gd name="T29" fmla="*/ 110 h 110"/>
              <a:gd name="T30" fmla="*/ 75 w 87"/>
              <a:gd name="T31" fmla="*/ 79 h 110"/>
              <a:gd name="T32" fmla="*/ 67 w 87"/>
              <a:gd name="T33" fmla="*/ 58 h 110"/>
              <a:gd name="T34" fmla="*/ 87 w 87"/>
              <a:gd name="T35" fmla="*/ 17 h 110"/>
              <a:gd name="T36" fmla="*/ 21 w 87"/>
              <a:gd name="T37" fmla="*/ 8 h 110"/>
              <a:gd name="T38" fmla="*/ 66 w 87"/>
              <a:gd name="T39" fmla="*/ 8 h 110"/>
              <a:gd name="T40" fmla="*/ 62 w 87"/>
              <a:gd name="T41" fmla="*/ 16 h 110"/>
              <a:gd name="T42" fmla="*/ 24 w 87"/>
              <a:gd name="T43" fmla="*/ 16 h 110"/>
              <a:gd name="T44" fmla="*/ 21 w 87"/>
              <a:gd name="T45" fmla="*/ 8 h 110"/>
              <a:gd name="T46" fmla="*/ 28 w 87"/>
              <a:gd name="T47" fmla="*/ 24 h 110"/>
              <a:gd name="T48" fmla="*/ 59 w 87"/>
              <a:gd name="T49" fmla="*/ 24 h 110"/>
              <a:gd name="T50" fmla="*/ 47 w 87"/>
              <a:gd name="T51" fmla="*/ 48 h 110"/>
              <a:gd name="T52" fmla="*/ 43 w 87"/>
              <a:gd name="T53" fmla="*/ 47 h 110"/>
              <a:gd name="T54" fmla="*/ 40 w 87"/>
              <a:gd name="T55" fmla="*/ 48 h 110"/>
              <a:gd name="T56" fmla="*/ 28 w 87"/>
              <a:gd name="T57" fmla="*/ 24 h 110"/>
              <a:gd name="T58" fmla="*/ 68 w 87"/>
              <a:gd name="T59" fmla="*/ 79 h 110"/>
              <a:gd name="T60" fmla="*/ 43 w 87"/>
              <a:gd name="T61" fmla="*/ 103 h 110"/>
              <a:gd name="T62" fmla="*/ 19 w 87"/>
              <a:gd name="T63" fmla="*/ 79 h 110"/>
              <a:gd name="T64" fmla="*/ 43 w 87"/>
              <a:gd name="T65" fmla="*/ 54 h 110"/>
              <a:gd name="T66" fmla="*/ 68 w 87"/>
              <a:gd name="T67" fmla="*/ 79 h 110"/>
              <a:gd name="T68" fmla="*/ 43 w 87"/>
              <a:gd name="T69" fmla="*/ 56 h 110"/>
              <a:gd name="T70" fmla="*/ 21 w 87"/>
              <a:gd name="T71" fmla="*/ 79 h 110"/>
              <a:gd name="T72" fmla="*/ 43 w 87"/>
              <a:gd name="T73" fmla="*/ 101 h 110"/>
              <a:gd name="T74" fmla="*/ 66 w 87"/>
              <a:gd name="T75" fmla="*/ 79 h 110"/>
              <a:gd name="T76" fmla="*/ 43 w 87"/>
              <a:gd name="T77" fmla="*/ 56 h 110"/>
              <a:gd name="T78" fmla="*/ 43 w 87"/>
              <a:gd name="T79" fmla="*/ 99 h 110"/>
              <a:gd name="T80" fmla="*/ 23 w 87"/>
              <a:gd name="T81" fmla="*/ 79 h 110"/>
              <a:gd name="T82" fmla="*/ 43 w 87"/>
              <a:gd name="T83" fmla="*/ 59 h 110"/>
              <a:gd name="T84" fmla="*/ 64 w 87"/>
              <a:gd name="T85" fmla="*/ 79 h 110"/>
              <a:gd name="T86" fmla="*/ 43 w 87"/>
              <a:gd name="T87" fmla="*/ 99 h 110"/>
              <a:gd name="T88" fmla="*/ 47 w 87"/>
              <a:gd name="T89" fmla="*/ 65 h 110"/>
              <a:gd name="T90" fmla="*/ 44 w 87"/>
              <a:gd name="T91" fmla="*/ 65 h 110"/>
              <a:gd name="T92" fmla="*/ 36 w 87"/>
              <a:gd name="T93" fmla="*/ 69 h 110"/>
              <a:gd name="T94" fmla="*/ 36 w 87"/>
              <a:gd name="T95" fmla="*/ 73 h 110"/>
              <a:gd name="T96" fmla="*/ 42 w 87"/>
              <a:gd name="T97" fmla="*/ 73 h 110"/>
              <a:gd name="T98" fmla="*/ 42 w 87"/>
              <a:gd name="T99" fmla="*/ 89 h 110"/>
              <a:gd name="T100" fmla="*/ 39 w 87"/>
              <a:gd name="T101" fmla="*/ 89 h 110"/>
              <a:gd name="T102" fmla="*/ 39 w 87"/>
              <a:gd name="T103" fmla="*/ 92 h 110"/>
              <a:gd name="T104" fmla="*/ 50 w 87"/>
              <a:gd name="T105" fmla="*/ 92 h 110"/>
              <a:gd name="T106" fmla="*/ 50 w 87"/>
              <a:gd name="T107" fmla="*/ 89 h 110"/>
              <a:gd name="T108" fmla="*/ 47 w 87"/>
              <a:gd name="T109" fmla="*/ 89 h 110"/>
              <a:gd name="T110" fmla="*/ 47 w 87"/>
              <a:gd name="T111" fmla="*/ 6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 h="110">
                <a:moveTo>
                  <a:pt x="87" y="17"/>
                </a:moveTo>
                <a:cubicBezTo>
                  <a:pt x="82" y="11"/>
                  <a:pt x="82" y="11"/>
                  <a:pt x="82" y="11"/>
                </a:cubicBezTo>
                <a:cubicBezTo>
                  <a:pt x="61" y="53"/>
                  <a:pt x="61" y="53"/>
                  <a:pt x="61" y="53"/>
                </a:cubicBezTo>
                <a:cubicBezTo>
                  <a:pt x="59" y="51"/>
                  <a:pt x="57" y="50"/>
                  <a:pt x="55" y="49"/>
                </a:cubicBezTo>
                <a:cubicBezTo>
                  <a:pt x="76" y="6"/>
                  <a:pt x="76" y="6"/>
                  <a:pt x="76" y="6"/>
                </a:cubicBezTo>
                <a:cubicBezTo>
                  <a:pt x="70" y="0"/>
                  <a:pt x="70" y="0"/>
                  <a:pt x="70" y="0"/>
                </a:cubicBezTo>
                <a:cubicBezTo>
                  <a:pt x="17" y="0"/>
                  <a:pt x="17" y="0"/>
                  <a:pt x="17" y="0"/>
                </a:cubicBezTo>
                <a:cubicBezTo>
                  <a:pt x="11" y="6"/>
                  <a:pt x="11" y="6"/>
                  <a:pt x="11" y="6"/>
                </a:cubicBezTo>
                <a:cubicBezTo>
                  <a:pt x="32" y="49"/>
                  <a:pt x="32" y="49"/>
                  <a:pt x="32" y="49"/>
                </a:cubicBezTo>
                <a:cubicBezTo>
                  <a:pt x="30" y="50"/>
                  <a:pt x="28" y="51"/>
                  <a:pt x="26" y="53"/>
                </a:cubicBezTo>
                <a:cubicBezTo>
                  <a:pt x="5" y="11"/>
                  <a:pt x="5" y="11"/>
                  <a:pt x="5" y="11"/>
                </a:cubicBezTo>
                <a:cubicBezTo>
                  <a:pt x="0" y="17"/>
                  <a:pt x="0" y="17"/>
                  <a:pt x="0" y="17"/>
                </a:cubicBezTo>
                <a:cubicBezTo>
                  <a:pt x="20" y="58"/>
                  <a:pt x="20" y="58"/>
                  <a:pt x="20" y="58"/>
                </a:cubicBezTo>
                <a:cubicBezTo>
                  <a:pt x="15" y="64"/>
                  <a:pt x="12" y="71"/>
                  <a:pt x="12" y="79"/>
                </a:cubicBezTo>
                <a:cubicBezTo>
                  <a:pt x="12" y="96"/>
                  <a:pt x="26" y="110"/>
                  <a:pt x="43" y="110"/>
                </a:cubicBezTo>
                <a:cubicBezTo>
                  <a:pt x="61" y="110"/>
                  <a:pt x="75" y="96"/>
                  <a:pt x="75" y="79"/>
                </a:cubicBezTo>
                <a:cubicBezTo>
                  <a:pt x="75" y="71"/>
                  <a:pt x="72" y="64"/>
                  <a:pt x="67" y="58"/>
                </a:cubicBezTo>
                <a:lnTo>
                  <a:pt x="87" y="17"/>
                </a:lnTo>
                <a:close/>
                <a:moveTo>
                  <a:pt x="21" y="8"/>
                </a:moveTo>
                <a:cubicBezTo>
                  <a:pt x="66" y="8"/>
                  <a:pt x="66" y="8"/>
                  <a:pt x="66" y="8"/>
                </a:cubicBezTo>
                <a:cubicBezTo>
                  <a:pt x="62" y="16"/>
                  <a:pt x="62" y="16"/>
                  <a:pt x="62" y="16"/>
                </a:cubicBezTo>
                <a:cubicBezTo>
                  <a:pt x="24" y="16"/>
                  <a:pt x="24" y="16"/>
                  <a:pt x="24" y="16"/>
                </a:cubicBezTo>
                <a:lnTo>
                  <a:pt x="21" y="8"/>
                </a:lnTo>
                <a:close/>
                <a:moveTo>
                  <a:pt x="28" y="24"/>
                </a:moveTo>
                <a:cubicBezTo>
                  <a:pt x="59" y="24"/>
                  <a:pt x="59" y="24"/>
                  <a:pt x="59" y="24"/>
                </a:cubicBezTo>
                <a:cubicBezTo>
                  <a:pt x="47" y="48"/>
                  <a:pt x="47" y="48"/>
                  <a:pt x="47" y="48"/>
                </a:cubicBezTo>
                <a:cubicBezTo>
                  <a:pt x="46" y="47"/>
                  <a:pt x="45" y="47"/>
                  <a:pt x="43" y="47"/>
                </a:cubicBezTo>
                <a:cubicBezTo>
                  <a:pt x="42" y="47"/>
                  <a:pt x="41" y="47"/>
                  <a:pt x="40" y="48"/>
                </a:cubicBezTo>
                <a:lnTo>
                  <a:pt x="28" y="24"/>
                </a:lnTo>
                <a:close/>
                <a:moveTo>
                  <a:pt x="68" y="79"/>
                </a:moveTo>
                <a:cubicBezTo>
                  <a:pt x="68" y="92"/>
                  <a:pt x="57" y="103"/>
                  <a:pt x="43" y="103"/>
                </a:cubicBezTo>
                <a:cubicBezTo>
                  <a:pt x="30" y="103"/>
                  <a:pt x="19" y="92"/>
                  <a:pt x="19" y="79"/>
                </a:cubicBezTo>
                <a:cubicBezTo>
                  <a:pt x="19" y="65"/>
                  <a:pt x="30" y="54"/>
                  <a:pt x="43" y="54"/>
                </a:cubicBezTo>
                <a:cubicBezTo>
                  <a:pt x="57" y="54"/>
                  <a:pt x="68" y="65"/>
                  <a:pt x="68" y="79"/>
                </a:cubicBezTo>
                <a:close/>
                <a:moveTo>
                  <a:pt x="43" y="56"/>
                </a:moveTo>
                <a:cubicBezTo>
                  <a:pt x="31" y="56"/>
                  <a:pt x="21" y="66"/>
                  <a:pt x="21" y="79"/>
                </a:cubicBezTo>
                <a:cubicBezTo>
                  <a:pt x="21" y="91"/>
                  <a:pt x="31" y="101"/>
                  <a:pt x="43" y="101"/>
                </a:cubicBezTo>
                <a:cubicBezTo>
                  <a:pt x="56" y="101"/>
                  <a:pt x="66" y="91"/>
                  <a:pt x="66" y="79"/>
                </a:cubicBezTo>
                <a:cubicBezTo>
                  <a:pt x="66" y="66"/>
                  <a:pt x="56" y="56"/>
                  <a:pt x="43" y="56"/>
                </a:cubicBezTo>
                <a:close/>
                <a:moveTo>
                  <a:pt x="43" y="99"/>
                </a:moveTo>
                <a:cubicBezTo>
                  <a:pt x="32" y="99"/>
                  <a:pt x="23" y="90"/>
                  <a:pt x="23" y="79"/>
                </a:cubicBezTo>
                <a:cubicBezTo>
                  <a:pt x="23" y="68"/>
                  <a:pt x="32" y="59"/>
                  <a:pt x="43" y="59"/>
                </a:cubicBezTo>
                <a:cubicBezTo>
                  <a:pt x="55" y="59"/>
                  <a:pt x="64" y="68"/>
                  <a:pt x="64" y="79"/>
                </a:cubicBezTo>
                <a:cubicBezTo>
                  <a:pt x="64" y="90"/>
                  <a:pt x="55" y="99"/>
                  <a:pt x="43" y="99"/>
                </a:cubicBezTo>
                <a:close/>
                <a:moveTo>
                  <a:pt x="47" y="65"/>
                </a:moveTo>
                <a:cubicBezTo>
                  <a:pt x="44" y="65"/>
                  <a:pt x="44" y="65"/>
                  <a:pt x="44" y="65"/>
                </a:cubicBezTo>
                <a:cubicBezTo>
                  <a:pt x="44" y="65"/>
                  <a:pt x="42" y="69"/>
                  <a:pt x="36" y="69"/>
                </a:cubicBezTo>
                <a:cubicBezTo>
                  <a:pt x="36" y="73"/>
                  <a:pt x="36" y="73"/>
                  <a:pt x="36" y="73"/>
                </a:cubicBezTo>
                <a:cubicBezTo>
                  <a:pt x="42" y="73"/>
                  <a:pt x="42" y="73"/>
                  <a:pt x="42" y="73"/>
                </a:cubicBezTo>
                <a:cubicBezTo>
                  <a:pt x="42" y="89"/>
                  <a:pt x="42" y="89"/>
                  <a:pt x="42" y="89"/>
                </a:cubicBezTo>
                <a:cubicBezTo>
                  <a:pt x="39" y="89"/>
                  <a:pt x="39" y="89"/>
                  <a:pt x="39" y="89"/>
                </a:cubicBezTo>
                <a:cubicBezTo>
                  <a:pt x="39" y="92"/>
                  <a:pt x="39" y="92"/>
                  <a:pt x="39" y="92"/>
                </a:cubicBezTo>
                <a:cubicBezTo>
                  <a:pt x="50" y="92"/>
                  <a:pt x="50" y="92"/>
                  <a:pt x="50" y="92"/>
                </a:cubicBezTo>
                <a:cubicBezTo>
                  <a:pt x="50" y="89"/>
                  <a:pt x="50" y="89"/>
                  <a:pt x="50" y="89"/>
                </a:cubicBezTo>
                <a:cubicBezTo>
                  <a:pt x="47" y="89"/>
                  <a:pt x="47" y="89"/>
                  <a:pt x="47" y="89"/>
                </a:cubicBezTo>
                <a:lnTo>
                  <a:pt x="47" y="65"/>
                </a:lnTo>
                <a:close/>
              </a:path>
            </a:pathLst>
          </a:custGeom>
          <a:solidFill>
            <a:srgbClr val="6F2923"/>
          </a:solidFill>
          <a:ln>
            <a:noFill/>
          </a:ln>
        </p:spPr>
        <p:txBody>
          <a:bodyPr vert="horz" wrap="square" lIns="91440" tIns="45720" rIns="91440" bIns="45720" numCol="1" anchor="t" anchorCtr="0" compatLnSpc="1"/>
          <a:lstStyle/>
          <a:p>
            <a:endParaRPr lang="en-US" dirty="0">
              <a:cs typeface="+mn-ea"/>
              <a:sym typeface="+mn-lt"/>
            </a:endParaRPr>
          </a:p>
        </p:txBody>
      </p:sp>
      <p:sp>
        <p:nvSpPr>
          <p:cNvPr id="23" name="ïṧľiḓê"/>
          <p:cNvSpPr txBox="1"/>
          <p:nvPr/>
        </p:nvSpPr>
        <p:spPr>
          <a:xfrm>
            <a:off x="6265736" y="4035221"/>
            <a:ext cx="476451" cy="307777"/>
          </a:xfrm>
          <a:prstGeom prst="rect">
            <a:avLst/>
          </a:prstGeom>
          <a:noFill/>
        </p:spPr>
        <p:txBody>
          <a:bodyPr wrap="square" lIns="0" tIns="0" rIns="0" bIns="0" rtlCol="0">
            <a:spAutoFit/>
          </a:bodyPr>
          <a:lstStyle/>
          <a:p>
            <a:pPr algn="ctr"/>
            <a:r>
              <a:rPr lang="en-US" sz="2000" b="1" dirty="0">
                <a:cs typeface="+mn-ea"/>
                <a:sym typeface="+mn-lt"/>
              </a:rPr>
              <a:t>4</a:t>
            </a:r>
          </a:p>
        </p:txBody>
      </p:sp>
      <p:sp>
        <p:nvSpPr>
          <p:cNvPr id="24" name="ïŝ1ídé"/>
          <p:cNvSpPr/>
          <p:nvPr/>
        </p:nvSpPr>
        <p:spPr bwMode="auto">
          <a:xfrm>
            <a:off x="6202221" y="3830524"/>
            <a:ext cx="1913928" cy="1614701"/>
          </a:xfrm>
          <a:custGeom>
            <a:avLst/>
            <a:gdLst>
              <a:gd name="T0" fmla="*/ 653 w 678"/>
              <a:gd name="T1" fmla="*/ 183 h 572"/>
              <a:gd name="T2" fmla="*/ 484 w 678"/>
              <a:gd name="T3" fmla="*/ 85 h 572"/>
              <a:gd name="T4" fmla="*/ 434 w 678"/>
              <a:gd name="T5" fmla="*/ 85 h 572"/>
              <a:gd name="T6" fmla="*/ 281 w 678"/>
              <a:gd name="T7" fmla="*/ 173 h 572"/>
              <a:gd name="T8" fmla="*/ 251 w 678"/>
              <a:gd name="T9" fmla="*/ 173 h 572"/>
              <a:gd name="T10" fmla="*/ 230 w 678"/>
              <a:gd name="T11" fmla="*/ 162 h 572"/>
              <a:gd name="T12" fmla="*/ 215 w 678"/>
              <a:gd name="T13" fmla="*/ 136 h 572"/>
              <a:gd name="T14" fmla="*/ 215 w 678"/>
              <a:gd name="T15" fmla="*/ 76 h 572"/>
              <a:gd name="T16" fmla="*/ 200 w 678"/>
              <a:gd name="T17" fmla="*/ 50 h 572"/>
              <a:gd name="T18" fmla="*/ 122 w 678"/>
              <a:gd name="T19" fmla="*/ 5 h 572"/>
              <a:gd name="T20" fmla="*/ 92 w 678"/>
              <a:gd name="T21" fmla="*/ 5 h 572"/>
              <a:gd name="T22" fmla="*/ 15 w 678"/>
              <a:gd name="T23" fmla="*/ 50 h 572"/>
              <a:gd name="T24" fmla="*/ 0 w 678"/>
              <a:gd name="T25" fmla="*/ 76 h 572"/>
              <a:gd name="T26" fmla="*/ 0 w 678"/>
              <a:gd name="T27" fmla="*/ 166 h 572"/>
              <a:gd name="T28" fmla="*/ 15 w 678"/>
              <a:gd name="T29" fmla="*/ 192 h 572"/>
              <a:gd name="T30" fmla="*/ 92 w 678"/>
              <a:gd name="T31" fmla="*/ 237 h 572"/>
              <a:gd name="T32" fmla="*/ 122 w 678"/>
              <a:gd name="T33" fmla="*/ 237 h 572"/>
              <a:gd name="T34" fmla="*/ 174 w 678"/>
              <a:gd name="T35" fmla="*/ 208 h 572"/>
              <a:gd name="T36" fmla="*/ 204 w 678"/>
              <a:gd name="T37" fmla="*/ 208 h 572"/>
              <a:gd name="T38" fmla="*/ 224 w 678"/>
              <a:gd name="T39" fmla="*/ 219 h 572"/>
              <a:gd name="T40" fmla="*/ 239 w 678"/>
              <a:gd name="T41" fmla="*/ 245 h 572"/>
              <a:gd name="T42" fmla="*/ 239 w 678"/>
              <a:gd name="T43" fmla="*/ 422 h 572"/>
              <a:gd name="T44" fmla="*/ 264 w 678"/>
              <a:gd name="T45" fmla="*/ 465 h 572"/>
              <a:gd name="T46" fmla="*/ 434 w 678"/>
              <a:gd name="T47" fmla="*/ 563 h 572"/>
              <a:gd name="T48" fmla="*/ 484 w 678"/>
              <a:gd name="T49" fmla="*/ 563 h 572"/>
              <a:gd name="T50" fmla="*/ 653 w 678"/>
              <a:gd name="T51" fmla="*/ 465 h 572"/>
              <a:gd name="T52" fmla="*/ 678 w 678"/>
              <a:gd name="T53" fmla="*/ 422 h 572"/>
              <a:gd name="T54" fmla="*/ 678 w 678"/>
              <a:gd name="T55" fmla="*/ 226 h 572"/>
              <a:gd name="T56" fmla="*/ 653 w 678"/>
              <a:gd name="T57" fmla="*/ 183 h 572"/>
              <a:gd name="T58" fmla="*/ 107 w 678"/>
              <a:gd name="T59" fmla="*/ 185 h 572"/>
              <a:gd name="T60" fmla="*/ 43 w 678"/>
              <a:gd name="T61" fmla="*/ 121 h 572"/>
              <a:gd name="T62" fmla="*/ 107 w 678"/>
              <a:gd name="T63" fmla="*/ 57 h 572"/>
              <a:gd name="T64" fmla="*/ 172 w 678"/>
              <a:gd name="T65" fmla="*/ 121 h 572"/>
              <a:gd name="T66" fmla="*/ 107 w 678"/>
              <a:gd name="T67" fmla="*/ 18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78" h="572">
                <a:moveTo>
                  <a:pt x="653" y="183"/>
                </a:moveTo>
                <a:cubicBezTo>
                  <a:pt x="484" y="85"/>
                  <a:pt x="484" y="85"/>
                  <a:pt x="484" y="85"/>
                </a:cubicBezTo>
                <a:cubicBezTo>
                  <a:pt x="468" y="76"/>
                  <a:pt x="449" y="76"/>
                  <a:pt x="434" y="85"/>
                </a:cubicBezTo>
                <a:cubicBezTo>
                  <a:pt x="281" y="173"/>
                  <a:pt x="281" y="173"/>
                  <a:pt x="281" y="173"/>
                </a:cubicBezTo>
                <a:cubicBezTo>
                  <a:pt x="272" y="179"/>
                  <a:pt x="260" y="179"/>
                  <a:pt x="251" y="173"/>
                </a:cubicBezTo>
                <a:cubicBezTo>
                  <a:pt x="230" y="162"/>
                  <a:pt x="230" y="162"/>
                  <a:pt x="230" y="162"/>
                </a:cubicBezTo>
                <a:cubicBezTo>
                  <a:pt x="221" y="156"/>
                  <a:pt x="215" y="146"/>
                  <a:pt x="215" y="136"/>
                </a:cubicBezTo>
                <a:cubicBezTo>
                  <a:pt x="215" y="76"/>
                  <a:pt x="215" y="76"/>
                  <a:pt x="215" y="76"/>
                </a:cubicBezTo>
                <a:cubicBezTo>
                  <a:pt x="215" y="66"/>
                  <a:pt x="210" y="56"/>
                  <a:pt x="200" y="50"/>
                </a:cubicBezTo>
                <a:cubicBezTo>
                  <a:pt x="122" y="5"/>
                  <a:pt x="122" y="5"/>
                  <a:pt x="122" y="5"/>
                </a:cubicBezTo>
                <a:cubicBezTo>
                  <a:pt x="113" y="0"/>
                  <a:pt x="102" y="0"/>
                  <a:pt x="92" y="5"/>
                </a:cubicBezTo>
                <a:cubicBezTo>
                  <a:pt x="15" y="50"/>
                  <a:pt x="15" y="50"/>
                  <a:pt x="15" y="50"/>
                </a:cubicBezTo>
                <a:cubicBezTo>
                  <a:pt x="5" y="56"/>
                  <a:pt x="0" y="66"/>
                  <a:pt x="0" y="76"/>
                </a:cubicBezTo>
                <a:cubicBezTo>
                  <a:pt x="0" y="166"/>
                  <a:pt x="0" y="166"/>
                  <a:pt x="0" y="166"/>
                </a:cubicBezTo>
                <a:cubicBezTo>
                  <a:pt x="0" y="177"/>
                  <a:pt x="5" y="187"/>
                  <a:pt x="15" y="192"/>
                </a:cubicBezTo>
                <a:cubicBezTo>
                  <a:pt x="92" y="237"/>
                  <a:pt x="92" y="237"/>
                  <a:pt x="92" y="237"/>
                </a:cubicBezTo>
                <a:cubicBezTo>
                  <a:pt x="102" y="243"/>
                  <a:pt x="113" y="243"/>
                  <a:pt x="122" y="237"/>
                </a:cubicBezTo>
                <a:cubicBezTo>
                  <a:pt x="174" y="208"/>
                  <a:pt x="174" y="208"/>
                  <a:pt x="174" y="208"/>
                </a:cubicBezTo>
                <a:cubicBezTo>
                  <a:pt x="183" y="202"/>
                  <a:pt x="195" y="202"/>
                  <a:pt x="204" y="208"/>
                </a:cubicBezTo>
                <a:cubicBezTo>
                  <a:pt x="224" y="219"/>
                  <a:pt x="224" y="219"/>
                  <a:pt x="224" y="219"/>
                </a:cubicBezTo>
                <a:cubicBezTo>
                  <a:pt x="234" y="225"/>
                  <a:pt x="239" y="235"/>
                  <a:pt x="239" y="245"/>
                </a:cubicBezTo>
                <a:cubicBezTo>
                  <a:pt x="239" y="422"/>
                  <a:pt x="239" y="422"/>
                  <a:pt x="239" y="422"/>
                </a:cubicBezTo>
                <a:cubicBezTo>
                  <a:pt x="239" y="439"/>
                  <a:pt x="249" y="456"/>
                  <a:pt x="264" y="465"/>
                </a:cubicBezTo>
                <a:cubicBezTo>
                  <a:pt x="434" y="563"/>
                  <a:pt x="434" y="563"/>
                  <a:pt x="434" y="563"/>
                </a:cubicBezTo>
                <a:cubicBezTo>
                  <a:pt x="449" y="572"/>
                  <a:pt x="468" y="572"/>
                  <a:pt x="484" y="563"/>
                </a:cubicBezTo>
                <a:cubicBezTo>
                  <a:pt x="653" y="465"/>
                  <a:pt x="653" y="465"/>
                  <a:pt x="653" y="465"/>
                </a:cubicBezTo>
                <a:cubicBezTo>
                  <a:pt x="668" y="456"/>
                  <a:pt x="678" y="439"/>
                  <a:pt x="678" y="422"/>
                </a:cubicBezTo>
                <a:cubicBezTo>
                  <a:pt x="678" y="226"/>
                  <a:pt x="678" y="226"/>
                  <a:pt x="678" y="226"/>
                </a:cubicBezTo>
                <a:cubicBezTo>
                  <a:pt x="678" y="208"/>
                  <a:pt x="668" y="192"/>
                  <a:pt x="653" y="183"/>
                </a:cubicBezTo>
                <a:close/>
                <a:moveTo>
                  <a:pt x="107" y="185"/>
                </a:moveTo>
                <a:cubicBezTo>
                  <a:pt x="72" y="185"/>
                  <a:pt x="43" y="157"/>
                  <a:pt x="43" y="121"/>
                </a:cubicBezTo>
                <a:cubicBezTo>
                  <a:pt x="43" y="86"/>
                  <a:pt x="72" y="57"/>
                  <a:pt x="107" y="57"/>
                </a:cubicBezTo>
                <a:cubicBezTo>
                  <a:pt x="143" y="57"/>
                  <a:pt x="172" y="86"/>
                  <a:pt x="172" y="121"/>
                </a:cubicBezTo>
                <a:cubicBezTo>
                  <a:pt x="172" y="157"/>
                  <a:pt x="143" y="185"/>
                  <a:pt x="107" y="185"/>
                </a:cubicBezTo>
                <a:close/>
              </a:path>
            </a:pathLst>
          </a:custGeom>
          <a:solidFill>
            <a:srgbClr val="6F2923"/>
          </a:solidFill>
          <a:ln>
            <a:noFill/>
          </a:ln>
        </p:spPr>
        <p:txBody>
          <a:bodyPr rtlCol="0" anchor="ctr"/>
          <a:lstStyle/>
          <a:p>
            <a:pPr algn="ctr"/>
            <a:endParaRPr lang="en-US" dirty="0">
              <a:solidFill>
                <a:schemeClr val="tx1"/>
              </a:solidFill>
              <a:cs typeface="+mn-ea"/>
              <a:sym typeface="+mn-lt"/>
            </a:endParaRPr>
          </a:p>
        </p:txBody>
      </p:sp>
      <p:sp>
        <p:nvSpPr>
          <p:cNvPr id="25" name="íṧḻïḑé"/>
          <p:cNvSpPr/>
          <p:nvPr/>
        </p:nvSpPr>
        <p:spPr bwMode="auto">
          <a:xfrm>
            <a:off x="7241049" y="4511417"/>
            <a:ext cx="510945" cy="513769"/>
          </a:xfrm>
          <a:prstGeom prst="ellipse">
            <a:avLst/>
          </a:pr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26" name="îṧľîḑe"/>
          <p:cNvSpPr/>
          <p:nvPr/>
        </p:nvSpPr>
        <p:spPr bwMode="auto">
          <a:xfrm>
            <a:off x="7348319" y="4649740"/>
            <a:ext cx="293582" cy="248416"/>
          </a:xfrm>
          <a:custGeom>
            <a:avLst/>
            <a:gdLst>
              <a:gd name="T0" fmla="*/ 37 w 104"/>
              <a:gd name="T1" fmla="*/ 57 h 88"/>
              <a:gd name="T2" fmla="*/ 37 w 104"/>
              <a:gd name="T3" fmla="*/ 88 h 88"/>
              <a:gd name="T4" fmla="*/ 60 w 104"/>
              <a:gd name="T5" fmla="*/ 88 h 88"/>
              <a:gd name="T6" fmla="*/ 60 w 104"/>
              <a:gd name="T7" fmla="*/ 60 h 88"/>
              <a:gd name="T8" fmla="*/ 50 w 104"/>
              <a:gd name="T9" fmla="*/ 70 h 88"/>
              <a:gd name="T10" fmla="*/ 37 w 104"/>
              <a:gd name="T11" fmla="*/ 57 h 88"/>
              <a:gd name="T12" fmla="*/ 5 w 104"/>
              <a:gd name="T13" fmla="*/ 84 h 88"/>
              <a:gd name="T14" fmla="*/ 9 w 104"/>
              <a:gd name="T15" fmla="*/ 88 h 88"/>
              <a:gd name="T16" fmla="*/ 28 w 104"/>
              <a:gd name="T17" fmla="*/ 88 h 88"/>
              <a:gd name="T18" fmla="*/ 28 w 104"/>
              <a:gd name="T19" fmla="*/ 48 h 88"/>
              <a:gd name="T20" fmla="*/ 5 w 104"/>
              <a:gd name="T21" fmla="*/ 71 h 88"/>
              <a:gd name="T22" fmla="*/ 5 w 104"/>
              <a:gd name="T23" fmla="*/ 84 h 88"/>
              <a:gd name="T24" fmla="*/ 84 w 104"/>
              <a:gd name="T25" fmla="*/ 1 h 88"/>
              <a:gd name="T26" fmla="*/ 80 w 104"/>
              <a:gd name="T27" fmla="*/ 6 h 88"/>
              <a:gd name="T28" fmla="*/ 84 w 104"/>
              <a:gd name="T29" fmla="*/ 10 h 88"/>
              <a:gd name="T30" fmla="*/ 89 w 104"/>
              <a:gd name="T31" fmla="*/ 9 h 88"/>
              <a:gd name="T32" fmla="*/ 50 w 104"/>
              <a:gd name="T33" fmla="*/ 48 h 88"/>
              <a:gd name="T34" fmla="*/ 28 w 104"/>
              <a:gd name="T35" fmla="*/ 25 h 88"/>
              <a:gd name="T36" fmla="*/ 2 w 104"/>
              <a:gd name="T37" fmla="*/ 51 h 88"/>
              <a:gd name="T38" fmla="*/ 2 w 104"/>
              <a:gd name="T39" fmla="*/ 57 h 88"/>
              <a:gd name="T40" fmla="*/ 8 w 104"/>
              <a:gd name="T41" fmla="*/ 57 h 88"/>
              <a:gd name="T42" fmla="*/ 28 w 104"/>
              <a:gd name="T43" fmla="*/ 37 h 88"/>
              <a:gd name="T44" fmla="*/ 50 w 104"/>
              <a:gd name="T45" fmla="*/ 59 h 88"/>
              <a:gd name="T46" fmla="*/ 95 w 104"/>
              <a:gd name="T47" fmla="*/ 15 h 88"/>
              <a:gd name="T48" fmla="*/ 94 w 104"/>
              <a:gd name="T49" fmla="*/ 20 h 88"/>
              <a:gd name="T50" fmla="*/ 98 w 104"/>
              <a:gd name="T51" fmla="*/ 24 h 88"/>
              <a:gd name="T52" fmla="*/ 98 w 104"/>
              <a:gd name="T53" fmla="*/ 24 h 88"/>
              <a:gd name="T54" fmla="*/ 102 w 104"/>
              <a:gd name="T55" fmla="*/ 20 h 88"/>
              <a:gd name="T56" fmla="*/ 104 w 104"/>
              <a:gd name="T57" fmla="*/ 0 h 88"/>
              <a:gd name="T58" fmla="*/ 84 w 104"/>
              <a:gd name="T59" fmla="*/ 1 h 88"/>
              <a:gd name="T60" fmla="*/ 70 w 104"/>
              <a:gd name="T61" fmla="*/ 51 h 88"/>
              <a:gd name="T62" fmla="*/ 70 w 104"/>
              <a:gd name="T63" fmla="*/ 88 h 88"/>
              <a:gd name="T64" fmla="*/ 89 w 104"/>
              <a:gd name="T65" fmla="*/ 88 h 88"/>
              <a:gd name="T66" fmla="*/ 93 w 104"/>
              <a:gd name="T67" fmla="*/ 84 h 88"/>
              <a:gd name="T68" fmla="*/ 93 w 104"/>
              <a:gd name="T69" fmla="*/ 28 h 88"/>
              <a:gd name="T70" fmla="*/ 73 w 104"/>
              <a:gd name="T71" fmla="*/ 48 h 88"/>
              <a:gd name="T72" fmla="*/ 70 w 104"/>
              <a:gd name="T73"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88">
                <a:moveTo>
                  <a:pt x="37" y="57"/>
                </a:moveTo>
                <a:cubicBezTo>
                  <a:pt x="37" y="88"/>
                  <a:pt x="37" y="88"/>
                  <a:pt x="37" y="88"/>
                </a:cubicBezTo>
                <a:cubicBezTo>
                  <a:pt x="60" y="88"/>
                  <a:pt x="60" y="88"/>
                  <a:pt x="60" y="88"/>
                </a:cubicBezTo>
                <a:cubicBezTo>
                  <a:pt x="60" y="60"/>
                  <a:pt x="60" y="60"/>
                  <a:pt x="60" y="60"/>
                </a:cubicBezTo>
                <a:cubicBezTo>
                  <a:pt x="50" y="70"/>
                  <a:pt x="50" y="70"/>
                  <a:pt x="50" y="70"/>
                </a:cubicBezTo>
                <a:lnTo>
                  <a:pt x="37" y="57"/>
                </a:lnTo>
                <a:close/>
                <a:moveTo>
                  <a:pt x="5" y="84"/>
                </a:moveTo>
                <a:cubicBezTo>
                  <a:pt x="5" y="86"/>
                  <a:pt x="7" y="88"/>
                  <a:pt x="9" y="88"/>
                </a:cubicBezTo>
                <a:cubicBezTo>
                  <a:pt x="28" y="88"/>
                  <a:pt x="28" y="88"/>
                  <a:pt x="28" y="88"/>
                </a:cubicBezTo>
                <a:cubicBezTo>
                  <a:pt x="28" y="48"/>
                  <a:pt x="28" y="48"/>
                  <a:pt x="28" y="48"/>
                </a:cubicBezTo>
                <a:cubicBezTo>
                  <a:pt x="5" y="71"/>
                  <a:pt x="5" y="71"/>
                  <a:pt x="5" y="71"/>
                </a:cubicBezTo>
                <a:lnTo>
                  <a:pt x="5" y="84"/>
                </a:lnTo>
                <a:close/>
                <a:moveTo>
                  <a:pt x="84" y="1"/>
                </a:moveTo>
                <a:cubicBezTo>
                  <a:pt x="81" y="2"/>
                  <a:pt x="80" y="4"/>
                  <a:pt x="80" y="6"/>
                </a:cubicBezTo>
                <a:cubicBezTo>
                  <a:pt x="80" y="8"/>
                  <a:pt x="82" y="10"/>
                  <a:pt x="84" y="10"/>
                </a:cubicBezTo>
                <a:cubicBezTo>
                  <a:pt x="89" y="9"/>
                  <a:pt x="89" y="9"/>
                  <a:pt x="89" y="9"/>
                </a:cubicBezTo>
                <a:cubicBezTo>
                  <a:pt x="50" y="48"/>
                  <a:pt x="50" y="48"/>
                  <a:pt x="50" y="48"/>
                </a:cubicBezTo>
                <a:cubicBezTo>
                  <a:pt x="28" y="25"/>
                  <a:pt x="28" y="25"/>
                  <a:pt x="28" y="25"/>
                </a:cubicBezTo>
                <a:cubicBezTo>
                  <a:pt x="2" y="51"/>
                  <a:pt x="2" y="51"/>
                  <a:pt x="2" y="51"/>
                </a:cubicBezTo>
                <a:cubicBezTo>
                  <a:pt x="0" y="53"/>
                  <a:pt x="0" y="55"/>
                  <a:pt x="2" y="57"/>
                </a:cubicBezTo>
                <a:cubicBezTo>
                  <a:pt x="4" y="59"/>
                  <a:pt x="6" y="59"/>
                  <a:pt x="8" y="57"/>
                </a:cubicBezTo>
                <a:cubicBezTo>
                  <a:pt x="28" y="37"/>
                  <a:pt x="28" y="37"/>
                  <a:pt x="28" y="37"/>
                </a:cubicBezTo>
                <a:cubicBezTo>
                  <a:pt x="50" y="59"/>
                  <a:pt x="50" y="59"/>
                  <a:pt x="50" y="59"/>
                </a:cubicBezTo>
                <a:cubicBezTo>
                  <a:pt x="95" y="15"/>
                  <a:pt x="95" y="15"/>
                  <a:pt x="95" y="15"/>
                </a:cubicBezTo>
                <a:cubicBezTo>
                  <a:pt x="94" y="20"/>
                  <a:pt x="94" y="20"/>
                  <a:pt x="94" y="20"/>
                </a:cubicBezTo>
                <a:cubicBezTo>
                  <a:pt x="94" y="22"/>
                  <a:pt x="96" y="24"/>
                  <a:pt x="98" y="24"/>
                </a:cubicBezTo>
                <a:cubicBezTo>
                  <a:pt x="98" y="24"/>
                  <a:pt x="98" y="24"/>
                  <a:pt x="98" y="24"/>
                </a:cubicBezTo>
                <a:cubicBezTo>
                  <a:pt x="100" y="24"/>
                  <a:pt x="102" y="22"/>
                  <a:pt x="102" y="20"/>
                </a:cubicBezTo>
                <a:cubicBezTo>
                  <a:pt x="104" y="0"/>
                  <a:pt x="104" y="0"/>
                  <a:pt x="104" y="0"/>
                </a:cubicBezTo>
                <a:lnTo>
                  <a:pt x="84" y="1"/>
                </a:lnTo>
                <a:close/>
                <a:moveTo>
                  <a:pt x="70" y="51"/>
                </a:moveTo>
                <a:cubicBezTo>
                  <a:pt x="70" y="88"/>
                  <a:pt x="70" y="88"/>
                  <a:pt x="70" y="88"/>
                </a:cubicBezTo>
                <a:cubicBezTo>
                  <a:pt x="89" y="88"/>
                  <a:pt x="89" y="88"/>
                  <a:pt x="89" y="88"/>
                </a:cubicBezTo>
                <a:cubicBezTo>
                  <a:pt x="91" y="88"/>
                  <a:pt x="93" y="86"/>
                  <a:pt x="93" y="84"/>
                </a:cubicBezTo>
                <a:cubicBezTo>
                  <a:pt x="93" y="28"/>
                  <a:pt x="93" y="28"/>
                  <a:pt x="93" y="28"/>
                </a:cubicBezTo>
                <a:cubicBezTo>
                  <a:pt x="73" y="48"/>
                  <a:pt x="73" y="48"/>
                  <a:pt x="73" y="48"/>
                </a:cubicBezTo>
                <a:lnTo>
                  <a:pt x="70" y="51"/>
                </a:lnTo>
                <a:close/>
              </a:path>
            </a:pathLst>
          </a:custGeom>
          <a:solidFill>
            <a:srgbClr val="617767"/>
          </a:solidFill>
          <a:ln>
            <a:noFill/>
          </a:ln>
        </p:spPr>
        <p:txBody>
          <a:bodyPr vert="horz" wrap="square" lIns="91440" tIns="45720" rIns="91440" bIns="45720" numCol="1" anchor="t" anchorCtr="0" compatLnSpc="1"/>
          <a:lstStyle/>
          <a:p>
            <a:endParaRPr lang="en-US">
              <a:cs typeface="+mn-ea"/>
              <a:sym typeface="+mn-lt"/>
            </a:endParaRPr>
          </a:p>
        </p:txBody>
      </p:sp>
      <p:sp>
        <p:nvSpPr>
          <p:cNvPr id="39" name="Synergistically utilize technically sound portals with frictionless chains. Dramatically customize…"/>
          <p:cNvSpPr txBox="1"/>
          <p:nvPr/>
        </p:nvSpPr>
        <p:spPr>
          <a:xfrm>
            <a:off x="8581893" y="2337441"/>
            <a:ext cx="2880237" cy="407163"/>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数据集处理</a:t>
            </a:r>
          </a:p>
        </p:txBody>
      </p:sp>
      <p:sp>
        <p:nvSpPr>
          <p:cNvPr id="40" name="iṩļïḓè"/>
          <p:cNvSpPr txBox="1"/>
          <p:nvPr/>
        </p:nvSpPr>
        <p:spPr bwMode="auto">
          <a:xfrm>
            <a:off x="8376920" y="1700530"/>
            <a:ext cx="3290570" cy="539750"/>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b="1" dirty="0">
                <a:solidFill>
                  <a:srgbClr val="6F2923"/>
                </a:solidFill>
                <a:cs typeface="+mn-ea"/>
                <a:sym typeface="+mn-lt"/>
              </a:rPr>
              <a:t>numpy</a:t>
            </a:r>
            <a:r>
              <a:rPr lang="zh-CN" altLang="en-US" b="1" dirty="0">
                <a:solidFill>
                  <a:srgbClr val="6F2923"/>
                </a:solidFill>
                <a:cs typeface="+mn-ea"/>
                <a:sym typeface="+mn-lt"/>
              </a:rPr>
              <a:t>，</a:t>
            </a:r>
            <a:r>
              <a:rPr lang="en-US" altLang="zh-CN" b="1" dirty="0">
                <a:solidFill>
                  <a:srgbClr val="6F2923"/>
                </a:solidFill>
                <a:cs typeface="+mn-ea"/>
                <a:sym typeface="+mn-lt"/>
              </a:rPr>
              <a:t>pandas</a:t>
            </a:r>
          </a:p>
        </p:txBody>
      </p:sp>
      <p:sp>
        <p:nvSpPr>
          <p:cNvPr id="41" name="Synergistically utilize technically sound portals with frictionless chains. Dramatically customize…"/>
          <p:cNvSpPr txBox="1"/>
          <p:nvPr/>
        </p:nvSpPr>
        <p:spPr>
          <a:xfrm>
            <a:off x="8441083" y="4795676"/>
            <a:ext cx="2880237" cy="407163"/>
          </a:xfrm>
          <a:prstGeom prst="rect">
            <a:avLst/>
          </a:prstGeom>
          <a:ln w="12700">
            <a:miter lim="400000"/>
          </a:ln>
        </p:spPr>
        <p:txBody>
          <a:bodyPr wrap="square" lIns="0" tIns="0" rIns="0" bIns="0">
            <a:spAutoFit/>
          </a:bodyPr>
          <a:lstStyle/>
          <a:p>
            <a:pPr defTabSz="412750" hangingPunct="0">
              <a:lnSpc>
                <a:spcPct val="150000"/>
              </a:lnSpc>
              <a:buClrTx/>
              <a:buSzTx/>
              <a:buFontTx/>
              <a:defRPr sz="2000" b="0">
                <a:solidFill>
                  <a:srgbClr val="1C1F25"/>
                </a:solidFill>
                <a:latin typeface="Roboto Bold"/>
                <a:ea typeface="Roboto Bold"/>
                <a:cs typeface="Roboto Bold"/>
                <a:sym typeface="Roboto Bold"/>
              </a:defRPr>
            </a:pPr>
            <a:r>
              <a:rPr lang="zh-CN" altLang="en-US"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ROC曲线可视化</a:t>
            </a:r>
          </a:p>
        </p:txBody>
      </p:sp>
      <p:sp>
        <p:nvSpPr>
          <p:cNvPr id="42" name="iṩļïḓè"/>
          <p:cNvSpPr txBox="1"/>
          <p:nvPr/>
        </p:nvSpPr>
        <p:spPr bwMode="auto">
          <a:xfrm>
            <a:off x="8211820" y="4276725"/>
            <a:ext cx="2267585" cy="554990"/>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b="1" dirty="0">
                <a:solidFill>
                  <a:srgbClr val="6F2923"/>
                </a:solidFill>
                <a:cs typeface="+mn-ea"/>
                <a:sym typeface="+mn-lt"/>
              </a:rPr>
              <a:t>matplotlib</a:t>
            </a:r>
          </a:p>
        </p:txBody>
      </p:sp>
      <p:sp>
        <p:nvSpPr>
          <p:cNvPr id="43" name="Synergistically utilize technically sound portals with frictionless chains. Dramatically customize…"/>
          <p:cNvSpPr txBox="1"/>
          <p:nvPr/>
        </p:nvSpPr>
        <p:spPr>
          <a:xfrm>
            <a:off x="59055" y="2240280"/>
            <a:ext cx="3670935" cy="1197444"/>
          </a:xfrm>
          <a:prstGeom prst="rect">
            <a:avLst/>
          </a:prstGeom>
          <a:ln w="12700">
            <a:miter lim="400000"/>
          </a:ln>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zh-CN" altLang="en-US" sz="18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训练集、测试集分割</a:t>
            </a:r>
          </a:p>
          <a:p>
            <a:pPr algn="r" defTabSz="412750" hangingPunct="0">
              <a:lnSpc>
                <a:spcPct val="150000"/>
              </a:lnSpc>
              <a:defRPr sz="2000" b="0">
                <a:solidFill>
                  <a:srgbClr val="1C1F25"/>
                </a:solidFill>
                <a:latin typeface="Roboto Bold"/>
                <a:ea typeface="Roboto Bold"/>
                <a:cs typeface="Roboto Bold"/>
                <a:sym typeface="Roboto Bold"/>
              </a:defRPr>
            </a:pPr>
            <a:r>
              <a:rPr lang="zh-CN" altLang="en-US" sz="18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分类、聚类算法调用</a:t>
            </a:r>
          </a:p>
          <a:p>
            <a:pPr algn="r" defTabSz="412750" hangingPunct="0">
              <a:lnSpc>
                <a:spcPct val="150000"/>
              </a:lnSpc>
              <a:defRPr sz="2000" b="0">
                <a:solidFill>
                  <a:srgbClr val="1C1F25"/>
                </a:solidFill>
                <a:latin typeface="Roboto Bold"/>
                <a:ea typeface="Roboto Bold"/>
                <a:cs typeface="Roboto Bold"/>
                <a:sym typeface="Roboto Bold"/>
              </a:defRPr>
            </a:pPr>
            <a:r>
              <a:rPr lang="zh-CN" altLang="en-US" sz="18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模型评估</a:t>
            </a:r>
          </a:p>
        </p:txBody>
      </p:sp>
      <p:sp>
        <p:nvSpPr>
          <p:cNvPr id="44" name="iṩļïḓè"/>
          <p:cNvSpPr txBox="1"/>
          <p:nvPr/>
        </p:nvSpPr>
        <p:spPr bwMode="auto">
          <a:xfrm>
            <a:off x="2086610" y="1673225"/>
            <a:ext cx="1643380" cy="594995"/>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b="1" dirty="0">
                <a:solidFill>
                  <a:srgbClr val="6F2923"/>
                </a:solidFill>
                <a:cs typeface="+mn-ea"/>
                <a:sym typeface="+mn-lt"/>
              </a:rPr>
              <a:t>sklearn</a:t>
            </a:r>
          </a:p>
        </p:txBody>
      </p:sp>
      <p:sp>
        <p:nvSpPr>
          <p:cNvPr id="45" name="Synergistically utilize technically sound portals with frictionless chains. Dramatically customize…"/>
          <p:cNvSpPr txBox="1"/>
          <p:nvPr/>
        </p:nvSpPr>
        <p:spPr>
          <a:xfrm>
            <a:off x="741827" y="4831893"/>
            <a:ext cx="2880237" cy="407163"/>
          </a:xfrm>
          <a:prstGeom prst="rect">
            <a:avLst/>
          </a:prstGeom>
          <a:ln w="12700">
            <a:miter lim="400000"/>
          </a:ln>
        </p:spPr>
        <p:txBody>
          <a:bodyPr wrap="square" lIns="0" tIns="0" rIns="0" bIns="0">
            <a:spAutoFit/>
          </a:bodyPr>
          <a:lstStyle/>
          <a:p>
            <a:pPr algn="r" defTabSz="412750" hangingPunct="0">
              <a:lnSpc>
                <a:spcPct val="150000"/>
              </a:lnSpc>
              <a:buClrTx/>
              <a:buSzTx/>
              <a:buNone/>
              <a:defRPr sz="2000" b="0">
                <a:solidFill>
                  <a:srgbClr val="1C1F25"/>
                </a:solidFill>
                <a:latin typeface="Roboto Bold"/>
                <a:ea typeface="Roboto Bold"/>
                <a:cs typeface="Roboto Bold"/>
                <a:sym typeface="Roboto Bold"/>
              </a:defRPr>
            </a:pPr>
            <a:r>
              <a:rPr lang="zh-CN" altLang="en-US"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可视化决策树</a:t>
            </a:r>
          </a:p>
        </p:txBody>
      </p:sp>
      <p:sp>
        <p:nvSpPr>
          <p:cNvPr id="46" name="iṩļïḓè"/>
          <p:cNvSpPr txBox="1"/>
          <p:nvPr/>
        </p:nvSpPr>
        <p:spPr bwMode="auto">
          <a:xfrm>
            <a:off x="1811020" y="4343400"/>
            <a:ext cx="1918970" cy="546100"/>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b="1" dirty="0">
                <a:solidFill>
                  <a:srgbClr val="6F2923"/>
                </a:solidFill>
                <a:cs typeface="+mn-ea"/>
                <a:sym typeface="+mn-lt"/>
              </a:rPr>
              <a:t>pydotplus</a:t>
            </a:r>
          </a:p>
        </p:txBody>
      </p:sp>
      <p:grpSp>
        <p:nvGrpSpPr>
          <p:cNvPr id="47" name="组合 46"/>
          <p:cNvGrpSpPr/>
          <p:nvPr/>
        </p:nvGrpSpPr>
        <p:grpSpPr>
          <a:xfrm rot="5400000">
            <a:off x="955738" y="-169990"/>
            <a:ext cx="101370" cy="1330760"/>
            <a:chOff x="508216" y="2820579"/>
            <a:chExt cx="196770" cy="2583143"/>
          </a:xfrm>
          <a:solidFill>
            <a:srgbClr val="617767"/>
          </a:solidFill>
        </p:grpSpPr>
        <p:sp>
          <p:nvSpPr>
            <p:cNvPr id="48" name="椭圆 47"/>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9" name="直接连接符 48"/>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1" name="直接连接符 50"/>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î$1ïḍê"/>
          <p:cNvSpPr/>
          <p:nvPr/>
        </p:nvSpPr>
        <p:spPr>
          <a:xfrm>
            <a:off x="140561" y="86631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库</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 calcmode="lin" valueType="num">
                                      <p:cBhvr additive="base">
                                        <p:cTn id="10" dur="500" fill="hold"/>
                                        <p:tgtEl>
                                          <p:spTgt spid="40"/>
                                        </p:tgtEl>
                                        <p:attrNameLst>
                                          <p:attrName>ppt_x</p:attrName>
                                        </p:attrNameLst>
                                      </p:cBhvr>
                                      <p:tavLst>
                                        <p:tav tm="0">
                                          <p:val>
                                            <p:strVal val="#ppt_x"/>
                                          </p:val>
                                        </p:tav>
                                        <p:tav tm="100000">
                                          <p:val>
                                            <p:strVal val="#ppt_x"/>
                                          </p:val>
                                        </p:tav>
                                      </p:tavLst>
                                    </p:anim>
                                    <p:anim calcmode="lin" valueType="num">
                                      <p:cBhvr additive="base">
                                        <p:cTn id="11" dur="500" fill="hold"/>
                                        <p:tgtEl>
                                          <p:spTgt spid="40"/>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ppt_x"/>
                                          </p:val>
                                        </p:tav>
                                        <p:tav tm="100000">
                                          <p:val>
                                            <p:strVal val="#ppt_x"/>
                                          </p:val>
                                        </p:tav>
                                      </p:tavLst>
                                    </p:anim>
                                    <p:anim calcmode="lin" valueType="num">
                                      <p:cBhvr additive="base">
                                        <p:cTn id="18" dur="500" fill="hold"/>
                                        <p:tgtEl>
                                          <p:spTgt spid="42"/>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animBg="1"/>
      <p:bldP spid="42" grpId="0"/>
      <p:bldP spid="43" grpId="0" animBg="1"/>
      <p:bldP spid="44" grpId="0"/>
      <p:bldP spid="45" grpId="0" animBg="1"/>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5400000">
            <a:off x="955738" y="-169990"/>
            <a:ext cx="101370" cy="1330760"/>
            <a:chOff x="508216" y="2820579"/>
            <a:chExt cx="196770" cy="2583143"/>
          </a:xfrm>
          <a:solidFill>
            <a:srgbClr val="617767"/>
          </a:solidFill>
        </p:grpSpPr>
        <p:sp>
          <p:nvSpPr>
            <p:cNvPr id="33" name="椭圆 32"/>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4" name="直接连接符 33"/>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î$1ïḍê"/>
          <p:cNvSpPr/>
          <p:nvPr/>
        </p:nvSpPr>
        <p:spPr>
          <a:xfrm>
            <a:off x="140335" y="876300"/>
            <a:ext cx="3566160" cy="532130"/>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有监督</a:t>
            </a: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a:t>
            </a: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决策树</a:t>
            </a:r>
          </a:p>
        </p:txBody>
      </p:sp>
      <p:sp>
        <p:nvSpPr>
          <p:cNvPr id="2" name="文本框 1"/>
          <p:cNvSpPr txBox="1"/>
          <p:nvPr/>
        </p:nvSpPr>
        <p:spPr>
          <a:xfrm>
            <a:off x="1162685" y="5255260"/>
            <a:ext cx="9392920" cy="1014730"/>
          </a:xfrm>
          <a:prstGeom prst="rect">
            <a:avLst/>
          </a:prstGeom>
          <a:noFill/>
        </p:spPr>
        <p:txBody>
          <a:bodyPr wrap="square" rtlCol="0">
            <a:spAutoFit/>
          </a:bodyPr>
          <a:lstStyle/>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以</a:t>
            </a:r>
            <a:r>
              <a:rPr lang="en-US" altLang="zh-CN" sz="2000" dirty="0">
                <a:solidFill>
                  <a:schemeClr val="tx1">
                    <a:lumMod val="75000"/>
                    <a:lumOff val="25000"/>
                  </a:schemeClr>
                </a:solidFill>
                <a:latin typeface="华文中宋" panose="02010600040101010101" pitchFamily="2" charset="-122"/>
                <a:ea typeface="华文中宋" panose="02010600040101010101" pitchFamily="2" charset="-122"/>
              </a:rPr>
              <a:t>4</a:t>
            </a:r>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a:t>
            </a:r>
            <a:r>
              <a:rPr lang="en-US" altLang="zh-CN" sz="2000" dirty="0">
                <a:solidFill>
                  <a:schemeClr val="tx1">
                    <a:lumMod val="75000"/>
                    <a:lumOff val="25000"/>
                  </a:schemeClr>
                </a:solidFill>
                <a:latin typeface="华文中宋" panose="02010600040101010101" pitchFamily="2" charset="-122"/>
                <a:ea typeface="华文中宋" panose="02010600040101010101" pitchFamily="2" charset="-122"/>
              </a:rPr>
              <a:t>1</a:t>
            </a:r>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比例划分为训练集和测试集</a:t>
            </a:r>
          </a:p>
          <a:p>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a:p>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3"/>
          <a:stretch>
            <a:fillRect/>
          </a:stretch>
        </p:blipFill>
        <p:spPr>
          <a:xfrm>
            <a:off x="849630" y="1914525"/>
            <a:ext cx="9705975" cy="302895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5400000">
            <a:off x="955738" y="-169990"/>
            <a:ext cx="101370" cy="1330760"/>
            <a:chOff x="508216" y="2820579"/>
            <a:chExt cx="196770" cy="2583143"/>
          </a:xfrm>
          <a:solidFill>
            <a:srgbClr val="617767"/>
          </a:solidFill>
        </p:grpSpPr>
        <p:sp>
          <p:nvSpPr>
            <p:cNvPr id="33" name="椭圆 32"/>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4" name="直接连接符 33"/>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î$1ïḍê"/>
          <p:cNvSpPr/>
          <p:nvPr/>
        </p:nvSpPr>
        <p:spPr>
          <a:xfrm>
            <a:off x="140335" y="876300"/>
            <a:ext cx="3566160" cy="532130"/>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有监督</a:t>
            </a: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a:t>
            </a: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决策树</a:t>
            </a:r>
          </a:p>
        </p:txBody>
      </p:sp>
      <p:sp>
        <p:nvSpPr>
          <p:cNvPr id="2" name="文本框 1"/>
          <p:cNvSpPr txBox="1"/>
          <p:nvPr/>
        </p:nvSpPr>
        <p:spPr>
          <a:xfrm>
            <a:off x="8836660" y="1408430"/>
            <a:ext cx="3394710" cy="4707890"/>
          </a:xfrm>
          <a:prstGeom prst="rect">
            <a:avLst/>
          </a:prstGeom>
          <a:noFill/>
        </p:spPr>
        <p:txBody>
          <a:bodyPr wrap="square" rtlCol="0">
            <a:spAutoFit/>
          </a:bodyPr>
          <a:lstStyle/>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训练模型准确率：99.4%</a:t>
            </a: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测试模型准确率：98.3%</a:t>
            </a:r>
          </a:p>
          <a:p>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各属性的重要性：</a:t>
            </a: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Mean_Green：0.624</a:t>
            </a: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Mean_Red：0.254</a:t>
            </a: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Mean_NIR：0.063</a:t>
            </a: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SD_pan：0.041</a:t>
            </a: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sym typeface="+mn-ea"/>
              </a:rPr>
              <a:t>GLCM_pan：0.016</a:t>
            </a:r>
          </a:p>
          <a:p>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混淆矩阵：</a:t>
            </a: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 </a:t>
            </a:r>
            <a:r>
              <a:rPr lang="en-US" altLang="zh-CN" sz="2000" dirty="0">
                <a:solidFill>
                  <a:schemeClr val="tx1">
                    <a:lumMod val="75000"/>
                    <a:lumOff val="25000"/>
                  </a:schemeClr>
                </a:solidFill>
                <a:latin typeface="华文中宋" panose="02010600040101010101" pitchFamily="2" charset="-122"/>
                <a:ea typeface="华文中宋" panose="02010600040101010101" pitchFamily="2" charset="-122"/>
              </a:rPr>
              <a:t>42   9</a:t>
            </a:r>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a:t>
            </a: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a:t>
            </a:r>
            <a:r>
              <a:rPr lang="en-US" altLang="zh-CN" sz="2000" dirty="0">
                <a:solidFill>
                  <a:schemeClr val="tx1">
                    <a:lumMod val="75000"/>
                    <a:lumOff val="25000"/>
                  </a:schemeClr>
                </a:solidFill>
                <a:latin typeface="华文中宋" panose="02010600040101010101" pitchFamily="2" charset="-122"/>
                <a:ea typeface="华文中宋" panose="02010600040101010101" pitchFamily="2" charset="-122"/>
              </a:rPr>
              <a:t>7   906</a:t>
            </a:r>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a:t>
            </a:r>
          </a:p>
          <a:p>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auc：0.908</a:t>
            </a:r>
          </a:p>
        </p:txBody>
      </p:sp>
      <p:pic>
        <p:nvPicPr>
          <p:cNvPr id="3" name="图片 2"/>
          <p:cNvPicPr>
            <a:picLocks noChangeAspect="1"/>
          </p:cNvPicPr>
          <p:nvPr/>
        </p:nvPicPr>
        <p:blipFill>
          <a:blip r:embed="rId3"/>
          <a:stretch>
            <a:fillRect/>
          </a:stretch>
        </p:blipFill>
        <p:spPr>
          <a:xfrm>
            <a:off x="140335" y="3689985"/>
            <a:ext cx="8522335" cy="2978150"/>
          </a:xfrm>
          <a:prstGeom prst="rect">
            <a:avLst/>
          </a:prstGeom>
        </p:spPr>
      </p:pic>
      <p:pic>
        <p:nvPicPr>
          <p:cNvPr id="4" name="图片 3"/>
          <p:cNvPicPr>
            <a:picLocks noChangeAspect="1"/>
          </p:cNvPicPr>
          <p:nvPr/>
        </p:nvPicPr>
        <p:blipFill>
          <a:blip r:embed="rId4"/>
          <a:stretch>
            <a:fillRect/>
          </a:stretch>
        </p:blipFill>
        <p:spPr>
          <a:xfrm>
            <a:off x="548005" y="1843405"/>
            <a:ext cx="6989445" cy="184658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5400000">
            <a:off x="955738" y="-169990"/>
            <a:ext cx="101370" cy="1330760"/>
            <a:chOff x="508216" y="2820579"/>
            <a:chExt cx="196770" cy="2583143"/>
          </a:xfrm>
          <a:solidFill>
            <a:srgbClr val="617767"/>
          </a:solidFill>
        </p:grpSpPr>
        <p:sp>
          <p:nvSpPr>
            <p:cNvPr id="33" name="椭圆 32"/>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4" name="直接连接符 33"/>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î$1ïḍê"/>
          <p:cNvSpPr/>
          <p:nvPr/>
        </p:nvSpPr>
        <p:spPr>
          <a:xfrm>
            <a:off x="140335" y="876300"/>
            <a:ext cx="4142740" cy="532130"/>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无监督</a:t>
            </a: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——DBSCAN</a:t>
            </a:r>
          </a:p>
        </p:txBody>
      </p:sp>
      <p:sp>
        <p:nvSpPr>
          <p:cNvPr id="2" name="文本框 1"/>
          <p:cNvSpPr txBox="1"/>
          <p:nvPr/>
        </p:nvSpPr>
        <p:spPr>
          <a:xfrm>
            <a:off x="2535472" y="4205605"/>
            <a:ext cx="2560320" cy="1938020"/>
          </a:xfrm>
          <a:prstGeom prst="rect">
            <a:avLst/>
          </a:prstGeom>
          <a:noFill/>
        </p:spPr>
        <p:txBody>
          <a:bodyPr wrap="square" rtlCol="0">
            <a:spAutoFit/>
          </a:bodyPr>
          <a:lstStyle/>
          <a:p>
            <a:pPr algn="l"/>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噪声个数: 2265</a:t>
            </a:r>
          </a:p>
          <a:p>
            <a:pPr algn="l"/>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a:p>
            <a:pPr algn="l"/>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噪声比: 47.00%</a:t>
            </a:r>
          </a:p>
          <a:p>
            <a:pPr algn="l"/>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a:p>
            <a:pPr algn="l"/>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簇的个数： 11</a:t>
            </a:r>
          </a:p>
          <a:p>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p:txBody>
      </p:sp>
      <p:sp>
        <p:nvSpPr>
          <p:cNvPr id="6" name="文本框 5"/>
          <p:cNvSpPr txBox="1"/>
          <p:nvPr/>
        </p:nvSpPr>
        <p:spPr>
          <a:xfrm>
            <a:off x="6657423" y="4112260"/>
            <a:ext cx="2999105" cy="2245360"/>
          </a:xfrm>
          <a:prstGeom prst="rect">
            <a:avLst/>
          </a:prstGeom>
          <a:noFill/>
        </p:spPr>
        <p:txBody>
          <a:bodyPr wrap="square" rtlCol="0">
            <a:spAutoFit/>
          </a:bodyPr>
          <a:lstStyle/>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准确率：</a:t>
            </a:r>
            <a:r>
              <a:rPr lang="en-US" altLang="zh-CN" sz="2000" dirty="0">
                <a:solidFill>
                  <a:schemeClr val="tx1">
                    <a:lumMod val="75000"/>
                    <a:lumOff val="25000"/>
                  </a:schemeClr>
                </a:solidFill>
                <a:latin typeface="华文中宋" panose="02010600040101010101" pitchFamily="2" charset="-122"/>
                <a:ea typeface="华文中宋" panose="02010600040101010101" pitchFamily="2" charset="-122"/>
                <a:hlinkClick r:id="rId3" action="ppaction://hlinksldjump"/>
              </a:rPr>
              <a:t>57.4</a:t>
            </a:r>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hlinkClick r:id="rId3" action="ppaction://hlinksldjump"/>
              </a:rPr>
              <a:t>%</a:t>
            </a:r>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a:p>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混淆矩阵：</a:t>
            </a:r>
          </a:p>
          <a:p>
            <a:r>
              <a:rPr sz="2000" dirty="0">
                <a:solidFill>
                  <a:schemeClr val="tx1">
                    <a:lumMod val="75000"/>
                    <a:lumOff val="25000"/>
                  </a:schemeClr>
                </a:solidFill>
                <a:latin typeface="华文中宋" panose="02010600040101010101" pitchFamily="2" charset="-122"/>
                <a:ea typeface="华文中宋" panose="02010600040101010101" pitchFamily="2" charset="-122"/>
                <a:sym typeface="+mn-ea"/>
              </a:rPr>
              <a:t>[ 235        22]</a:t>
            </a:r>
          </a:p>
          <a:p>
            <a:r>
              <a:rPr sz="2000" dirty="0">
                <a:solidFill>
                  <a:schemeClr val="tx1">
                    <a:lumMod val="75000"/>
                    <a:lumOff val="25000"/>
                  </a:schemeClr>
                </a:solidFill>
                <a:latin typeface="华文中宋" panose="02010600040101010101" pitchFamily="2" charset="-122"/>
                <a:ea typeface="华文中宋" panose="02010600040101010101" pitchFamily="2" charset="-122"/>
                <a:sym typeface="+mn-ea"/>
              </a:rPr>
              <a:t>[2030   2532]</a:t>
            </a:r>
          </a:p>
          <a:p>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a:p>
            <a:r>
              <a:rPr lang="en-US" altLang="zh-CN" sz="2000" dirty="0">
                <a:solidFill>
                  <a:schemeClr val="tx1">
                    <a:lumMod val="75000"/>
                    <a:lumOff val="25000"/>
                  </a:schemeClr>
                </a:solidFill>
                <a:latin typeface="华文中宋" panose="02010600040101010101" pitchFamily="2" charset="-122"/>
                <a:ea typeface="华文中宋" panose="02010600040101010101" pitchFamily="2" charset="-122"/>
              </a:rPr>
              <a:t>auc</a:t>
            </a:r>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：0.734</a:t>
            </a:r>
          </a:p>
        </p:txBody>
      </p:sp>
      <p:pic>
        <p:nvPicPr>
          <p:cNvPr id="8" name="图片 7"/>
          <p:cNvPicPr>
            <a:picLocks noChangeAspect="1"/>
          </p:cNvPicPr>
          <p:nvPr/>
        </p:nvPicPr>
        <p:blipFill>
          <a:blip r:embed="rId4"/>
          <a:stretch>
            <a:fillRect/>
          </a:stretch>
        </p:blipFill>
        <p:spPr>
          <a:xfrm>
            <a:off x="955675" y="1718310"/>
            <a:ext cx="9598660" cy="21774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5400000">
            <a:off x="955738" y="-169990"/>
            <a:ext cx="101370" cy="1330760"/>
            <a:chOff x="508216" y="2820579"/>
            <a:chExt cx="196770" cy="2583143"/>
          </a:xfrm>
          <a:solidFill>
            <a:srgbClr val="617767"/>
          </a:solidFill>
        </p:grpSpPr>
        <p:sp>
          <p:nvSpPr>
            <p:cNvPr id="33" name="椭圆 32"/>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4" name="直接连接符 33"/>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î$1ïḍê"/>
          <p:cNvSpPr/>
          <p:nvPr/>
        </p:nvSpPr>
        <p:spPr>
          <a:xfrm>
            <a:off x="140335" y="876300"/>
            <a:ext cx="3908425" cy="532130"/>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无监督</a:t>
            </a: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——LOF</a:t>
            </a:r>
          </a:p>
        </p:txBody>
      </p:sp>
      <p:sp>
        <p:nvSpPr>
          <p:cNvPr id="6" name="文本框 5"/>
          <p:cNvSpPr txBox="1"/>
          <p:nvPr/>
        </p:nvSpPr>
        <p:spPr>
          <a:xfrm>
            <a:off x="2094547" y="3566091"/>
            <a:ext cx="2990850" cy="2245360"/>
          </a:xfrm>
          <a:prstGeom prst="rect">
            <a:avLst/>
          </a:prstGeom>
          <a:noFill/>
        </p:spPr>
        <p:txBody>
          <a:bodyPr wrap="square" rtlCol="0">
            <a:spAutoFit/>
          </a:bodyPr>
          <a:lstStyle/>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准确率：</a:t>
            </a:r>
            <a:r>
              <a:rPr lang="en-US" altLang="zh-CN" sz="2000" dirty="0">
                <a:solidFill>
                  <a:schemeClr val="tx1">
                    <a:lumMod val="75000"/>
                    <a:lumOff val="25000"/>
                  </a:schemeClr>
                </a:solidFill>
                <a:latin typeface="华文中宋" panose="02010600040101010101" pitchFamily="2" charset="-122"/>
                <a:ea typeface="华文中宋" panose="02010600040101010101" pitchFamily="2" charset="-122"/>
              </a:rPr>
              <a:t>90.6</a:t>
            </a:r>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a:t>
            </a:r>
          </a:p>
          <a:p>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a:p>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混淆矩阵：</a:t>
            </a:r>
          </a:p>
          <a:p>
            <a:pPr algn="l"/>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sym typeface="+mn-ea"/>
              </a:rPr>
              <a:t>[ 24     233]</a:t>
            </a:r>
          </a:p>
          <a:p>
            <a:pPr algn="l"/>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[ 217 4345]</a:t>
            </a:r>
          </a:p>
          <a:p>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a:p>
            <a:r>
              <a:rPr lang="en-US" altLang="zh-CN" sz="2000" dirty="0">
                <a:solidFill>
                  <a:schemeClr val="tx1">
                    <a:lumMod val="75000"/>
                    <a:lumOff val="25000"/>
                  </a:schemeClr>
                </a:solidFill>
                <a:latin typeface="华文中宋" panose="02010600040101010101" pitchFamily="2" charset="-122"/>
                <a:ea typeface="华文中宋" panose="02010600040101010101" pitchFamily="2" charset="-122"/>
              </a:rPr>
              <a:t>auc</a:t>
            </a:r>
            <a:r>
              <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rPr>
              <a:t>：0.</a:t>
            </a:r>
            <a:r>
              <a:rPr lang="en-US" altLang="zh-CN" sz="2000" dirty="0">
                <a:solidFill>
                  <a:schemeClr val="tx1">
                    <a:lumMod val="75000"/>
                    <a:lumOff val="25000"/>
                  </a:schemeClr>
                </a:solidFill>
                <a:latin typeface="华文中宋" panose="02010600040101010101" pitchFamily="2" charset="-122"/>
                <a:ea typeface="华文中宋" panose="02010600040101010101" pitchFamily="2" charset="-122"/>
              </a:rPr>
              <a:t>523</a:t>
            </a:r>
            <a:endParaRPr lang="zh-CN" altLang="en-US" sz="2000" dirty="0">
              <a:solidFill>
                <a:schemeClr val="tx1">
                  <a:lumMod val="75000"/>
                  <a:lumOff val="25000"/>
                </a:schemeClr>
              </a:solidFill>
              <a:latin typeface="华文中宋" panose="02010600040101010101" pitchFamily="2" charset="-122"/>
              <a:ea typeface="华文中宋" panose="02010600040101010101" pitchFamily="2" charset="-122"/>
            </a:endParaRPr>
          </a:p>
        </p:txBody>
      </p:sp>
      <p:pic>
        <p:nvPicPr>
          <p:cNvPr id="10" name="图片 9"/>
          <p:cNvPicPr>
            <a:picLocks noChangeAspect="1"/>
          </p:cNvPicPr>
          <p:nvPr/>
        </p:nvPicPr>
        <p:blipFill>
          <a:blip r:embed="rId3"/>
          <a:stretch>
            <a:fillRect/>
          </a:stretch>
        </p:blipFill>
        <p:spPr>
          <a:xfrm>
            <a:off x="2041749" y="1916395"/>
            <a:ext cx="7200265" cy="1141730"/>
          </a:xfrm>
          <a:prstGeom prst="rect">
            <a:avLst/>
          </a:prstGeom>
        </p:spPr>
      </p:pic>
      <p:pic>
        <p:nvPicPr>
          <p:cNvPr id="3" name="图片 2">
            <a:extLst>
              <a:ext uri="{FF2B5EF4-FFF2-40B4-BE49-F238E27FC236}">
                <a16:creationId xmlns:a16="http://schemas.microsoft.com/office/drawing/2014/main" id="{6FF82073-3E00-C6D1-260B-142614550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392" y="3301253"/>
            <a:ext cx="3753286" cy="2775036"/>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rot="5400000">
            <a:off x="955738" y="-169990"/>
            <a:ext cx="101370" cy="1330760"/>
            <a:chOff x="508216" y="2820579"/>
            <a:chExt cx="196770" cy="2583143"/>
          </a:xfrm>
          <a:solidFill>
            <a:srgbClr val="617767"/>
          </a:solidFill>
        </p:grpSpPr>
        <p:sp>
          <p:nvSpPr>
            <p:cNvPr id="33" name="椭圆 32"/>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4" name="直接连接符 33"/>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î$1ïḍê"/>
          <p:cNvSpPr/>
          <p:nvPr/>
        </p:nvSpPr>
        <p:spPr>
          <a:xfrm>
            <a:off x="140335" y="876300"/>
            <a:ext cx="3908425" cy="532130"/>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算法对比</a:t>
            </a:r>
          </a:p>
        </p:txBody>
      </p:sp>
      <p:graphicFrame>
        <p:nvGraphicFramePr>
          <p:cNvPr id="2" name="表格 1"/>
          <p:cNvGraphicFramePr/>
          <p:nvPr>
            <p:extLst>
              <p:ext uri="{D42A27DB-BD31-4B8C-83A1-F6EECF244321}">
                <p14:modId xmlns:p14="http://schemas.microsoft.com/office/powerpoint/2010/main" val="1345361937"/>
              </p:ext>
            </p:extLst>
          </p:nvPr>
        </p:nvGraphicFramePr>
        <p:xfrm>
          <a:off x="1671955" y="1898015"/>
          <a:ext cx="8768080" cy="4116705"/>
        </p:xfrm>
        <a:graphic>
          <a:graphicData uri="http://schemas.openxmlformats.org/drawingml/2006/table">
            <a:tbl>
              <a:tblPr firstRow="1" bandRow="1">
                <a:tableStyleId>{5C22544A-7EE6-4342-B048-85BDC9FD1C3A}</a:tableStyleId>
              </a:tblPr>
              <a:tblGrid>
                <a:gridCol w="2192020">
                  <a:extLst>
                    <a:ext uri="{9D8B030D-6E8A-4147-A177-3AD203B41FA5}">
                      <a16:colId xmlns:a16="http://schemas.microsoft.com/office/drawing/2014/main" val="20000"/>
                    </a:ext>
                  </a:extLst>
                </a:gridCol>
                <a:gridCol w="2192020">
                  <a:extLst>
                    <a:ext uri="{9D8B030D-6E8A-4147-A177-3AD203B41FA5}">
                      <a16:colId xmlns:a16="http://schemas.microsoft.com/office/drawing/2014/main" val="20001"/>
                    </a:ext>
                  </a:extLst>
                </a:gridCol>
                <a:gridCol w="2192020">
                  <a:extLst>
                    <a:ext uri="{9D8B030D-6E8A-4147-A177-3AD203B41FA5}">
                      <a16:colId xmlns:a16="http://schemas.microsoft.com/office/drawing/2014/main" val="20002"/>
                    </a:ext>
                  </a:extLst>
                </a:gridCol>
                <a:gridCol w="2192020">
                  <a:extLst>
                    <a:ext uri="{9D8B030D-6E8A-4147-A177-3AD203B41FA5}">
                      <a16:colId xmlns:a16="http://schemas.microsoft.com/office/drawing/2014/main" val="20003"/>
                    </a:ext>
                  </a:extLst>
                </a:gridCol>
              </a:tblGrid>
              <a:tr h="590550">
                <a:tc>
                  <a:txBody>
                    <a:bodyPr/>
                    <a:lstStyle/>
                    <a:p>
                      <a:pPr algn="ctr">
                        <a:buNone/>
                      </a:pPr>
                      <a:endParaRPr lang="zh-CN" altLang="en-US" dirty="0"/>
                    </a:p>
                  </a:txBody>
                  <a:tcPr>
                    <a:solidFill>
                      <a:srgbClr val="859B8B"/>
                    </a:solidFill>
                  </a:tcPr>
                </a:tc>
                <a:tc>
                  <a:txBody>
                    <a:bodyPr/>
                    <a:lstStyle/>
                    <a:p>
                      <a:pPr algn="ctr">
                        <a:buNone/>
                      </a:pPr>
                      <a:r>
                        <a:rPr lang="zh-CN" altLang="en-US" dirty="0"/>
                        <a:t>决策树</a:t>
                      </a:r>
                    </a:p>
                  </a:txBody>
                  <a:tcPr anchor="ctr">
                    <a:solidFill>
                      <a:srgbClr val="859B8B"/>
                    </a:solidFill>
                  </a:tcPr>
                </a:tc>
                <a:tc>
                  <a:txBody>
                    <a:bodyPr/>
                    <a:lstStyle/>
                    <a:p>
                      <a:pPr algn="ctr">
                        <a:buNone/>
                      </a:pPr>
                      <a:r>
                        <a:rPr lang="en-US" altLang="zh-CN" dirty="0"/>
                        <a:t>DBSCAN</a:t>
                      </a:r>
                    </a:p>
                  </a:txBody>
                  <a:tcPr anchor="ctr">
                    <a:solidFill>
                      <a:srgbClr val="859B8B"/>
                    </a:solidFill>
                  </a:tcPr>
                </a:tc>
                <a:tc>
                  <a:txBody>
                    <a:bodyPr/>
                    <a:lstStyle/>
                    <a:p>
                      <a:pPr algn="ctr">
                        <a:buNone/>
                      </a:pPr>
                      <a:r>
                        <a:rPr lang="en-US" altLang="zh-CN" dirty="0"/>
                        <a:t>LOF</a:t>
                      </a:r>
                    </a:p>
                  </a:txBody>
                  <a:tcPr anchor="ctr">
                    <a:solidFill>
                      <a:srgbClr val="859B8B"/>
                    </a:solidFill>
                  </a:tcPr>
                </a:tc>
                <a:extLst>
                  <a:ext uri="{0D108BD9-81ED-4DB2-BD59-A6C34878D82A}">
                    <a16:rowId xmlns:a16="http://schemas.microsoft.com/office/drawing/2014/main" val="10000"/>
                  </a:ext>
                </a:extLst>
              </a:tr>
              <a:tr h="589915">
                <a:tc>
                  <a:txBody>
                    <a:bodyPr/>
                    <a:lstStyle/>
                    <a:p>
                      <a:pPr algn="ctr">
                        <a:buNone/>
                      </a:pPr>
                      <a:r>
                        <a:rPr lang="zh-CN" altLang="en-US" dirty="0"/>
                        <a:t>准确率</a:t>
                      </a:r>
                    </a:p>
                  </a:txBody>
                  <a:tcPr anchor="ctr">
                    <a:solidFill>
                      <a:srgbClr val="B1BFB4"/>
                    </a:solidFill>
                  </a:tcPr>
                </a:tc>
                <a:tc>
                  <a:txBody>
                    <a:bodyPr/>
                    <a:lstStyle/>
                    <a:p>
                      <a:pPr algn="ctr">
                        <a:buNone/>
                      </a:pPr>
                      <a:r>
                        <a:rPr lang="en-US" altLang="zh-CN" dirty="0"/>
                        <a:t>98.3%</a:t>
                      </a:r>
                    </a:p>
                  </a:txBody>
                  <a:tcPr anchor="ctr">
                    <a:solidFill>
                      <a:srgbClr val="B1BFB4"/>
                    </a:solidFill>
                  </a:tcPr>
                </a:tc>
                <a:tc>
                  <a:txBody>
                    <a:bodyPr/>
                    <a:lstStyle/>
                    <a:p>
                      <a:pPr algn="ctr">
                        <a:buNone/>
                      </a:pPr>
                      <a:r>
                        <a:rPr lang="en-US" altLang="zh-CN" dirty="0"/>
                        <a:t>57.4%</a:t>
                      </a:r>
                    </a:p>
                  </a:txBody>
                  <a:tcPr anchor="ctr">
                    <a:solidFill>
                      <a:srgbClr val="B1BFB4"/>
                    </a:solidFill>
                  </a:tcPr>
                </a:tc>
                <a:tc>
                  <a:txBody>
                    <a:bodyPr/>
                    <a:lstStyle/>
                    <a:p>
                      <a:pPr algn="ctr">
                        <a:buNone/>
                      </a:pPr>
                      <a:r>
                        <a:rPr lang="en-US" altLang="zh-CN" dirty="0"/>
                        <a:t>90.6%</a:t>
                      </a:r>
                    </a:p>
                  </a:txBody>
                  <a:tcPr anchor="ctr">
                    <a:solidFill>
                      <a:srgbClr val="B1BFB4"/>
                    </a:solidFill>
                  </a:tcPr>
                </a:tc>
                <a:extLst>
                  <a:ext uri="{0D108BD9-81ED-4DB2-BD59-A6C34878D82A}">
                    <a16:rowId xmlns:a16="http://schemas.microsoft.com/office/drawing/2014/main" val="10001"/>
                  </a:ext>
                </a:extLst>
              </a:tr>
              <a:tr h="574040">
                <a:tc>
                  <a:txBody>
                    <a:bodyPr/>
                    <a:lstStyle/>
                    <a:p>
                      <a:pPr algn="ctr">
                        <a:buNone/>
                      </a:pPr>
                      <a:r>
                        <a:rPr lang="zh-CN" altLang="en-US" dirty="0"/>
                        <a:t>精确度</a:t>
                      </a:r>
                    </a:p>
                  </a:txBody>
                  <a:tcPr anchor="ctr">
                    <a:solidFill>
                      <a:srgbClr val="C3CFC6"/>
                    </a:solidFill>
                  </a:tcPr>
                </a:tc>
                <a:tc>
                  <a:txBody>
                    <a:bodyPr/>
                    <a:lstStyle/>
                    <a:p>
                      <a:pPr algn="ctr">
                        <a:buNone/>
                      </a:pPr>
                      <a:r>
                        <a:rPr lang="en-US" altLang="zh-CN" dirty="0"/>
                        <a:t>99.0%</a:t>
                      </a:r>
                    </a:p>
                  </a:txBody>
                  <a:tcPr anchor="ctr">
                    <a:solidFill>
                      <a:srgbClr val="C3CFC6"/>
                    </a:solidFill>
                  </a:tcPr>
                </a:tc>
                <a:tc>
                  <a:txBody>
                    <a:bodyPr/>
                    <a:lstStyle/>
                    <a:p>
                      <a:pPr algn="ctr">
                        <a:buNone/>
                      </a:pPr>
                      <a:r>
                        <a:rPr lang="en-US" altLang="zh-CN" dirty="0"/>
                        <a:t>99.1%</a:t>
                      </a:r>
                    </a:p>
                  </a:txBody>
                  <a:tcPr anchor="ctr">
                    <a:solidFill>
                      <a:srgbClr val="C3CFC6"/>
                    </a:solidFill>
                  </a:tcPr>
                </a:tc>
                <a:tc>
                  <a:txBody>
                    <a:bodyPr/>
                    <a:lstStyle/>
                    <a:p>
                      <a:pPr algn="ctr">
                        <a:buNone/>
                      </a:pPr>
                      <a:r>
                        <a:rPr lang="en-US" altLang="zh-CN" dirty="0"/>
                        <a:t>94.9%</a:t>
                      </a:r>
                    </a:p>
                  </a:txBody>
                  <a:tcPr anchor="ctr">
                    <a:solidFill>
                      <a:srgbClr val="C3CFC6"/>
                    </a:solidFill>
                  </a:tcPr>
                </a:tc>
                <a:extLst>
                  <a:ext uri="{0D108BD9-81ED-4DB2-BD59-A6C34878D82A}">
                    <a16:rowId xmlns:a16="http://schemas.microsoft.com/office/drawing/2014/main" val="10002"/>
                  </a:ext>
                </a:extLst>
              </a:tr>
              <a:tr h="590550">
                <a:tc>
                  <a:txBody>
                    <a:bodyPr/>
                    <a:lstStyle/>
                    <a:p>
                      <a:pPr algn="ctr">
                        <a:buNone/>
                      </a:pPr>
                      <a:r>
                        <a:rPr lang="zh-CN" altLang="en-US" dirty="0"/>
                        <a:t>召回率</a:t>
                      </a:r>
                    </a:p>
                  </a:txBody>
                  <a:tcPr anchor="ctr">
                    <a:solidFill>
                      <a:srgbClr val="B1BFB4"/>
                    </a:solidFill>
                  </a:tcPr>
                </a:tc>
                <a:tc>
                  <a:txBody>
                    <a:bodyPr/>
                    <a:lstStyle/>
                    <a:p>
                      <a:pPr algn="ctr">
                        <a:buNone/>
                      </a:pPr>
                      <a:r>
                        <a:rPr lang="en-US" altLang="zh-CN" dirty="0"/>
                        <a:t>99.2%</a:t>
                      </a:r>
                    </a:p>
                  </a:txBody>
                  <a:tcPr anchor="ctr">
                    <a:solidFill>
                      <a:srgbClr val="B1BFB4"/>
                    </a:solidFill>
                  </a:tcPr>
                </a:tc>
                <a:tc>
                  <a:txBody>
                    <a:bodyPr/>
                    <a:lstStyle/>
                    <a:p>
                      <a:pPr algn="ctr">
                        <a:buNone/>
                      </a:pPr>
                      <a:r>
                        <a:rPr lang="en-US" altLang="zh-CN" dirty="0"/>
                        <a:t>55.5%</a:t>
                      </a:r>
                    </a:p>
                  </a:txBody>
                  <a:tcPr anchor="ctr">
                    <a:solidFill>
                      <a:srgbClr val="B1BFB4"/>
                    </a:solidFill>
                  </a:tcPr>
                </a:tc>
                <a:tc>
                  <a:txBody>
                    <a:bodyPr/>
                    <a:lstStyle/>
                    <a:p>
                      <a:pPr algn="ctr">
                        <a:buNone/>
                      </a:pPr>
                      <a:r>
                        <a:rPr lang="en-US" altLang="zh-CN" dirty="0"/>
                        <a:t>95.2%</a:t>
                      </a:r>
                    </a:p>
                  </a:txBody>
                  <a:tcPr anchor="ctr">
                    <a:solidFill>
                      <a:srgbClr val="B1BFB4"/>
                    </a:solidFill>
                  </a:tcPr>
                </a:tc>
                <a:extLst>
                  <a:ext uri="{0D108BD9-81ED-4DB2-BD59-A6C34878D82A}">
                    <a16:rowId xmlns:a16="http://schemas.microsoft.com/office/drawing/2014/main" val="10003"/>
                  </a:ext>
                </a:extLst>
              </a:tr>
              <a:tr h="590550">
                <a:tc>
                  <a:txBody>
                    <a:bodyPr/>
                    <a:lstStyle/>
                    <a:p>
                      <a:pPr algn="ctr">
                        <a:buNone/>
                      </a:pPr>
                      <a:r>
                        <a:rPr lang="en-US" altLang="zh-CN" dirty="0" err="1"/>
                        <a:t>auc</a:t>
                      </a:r>
                      <a:endParaRPr lang="en-US" altLang="zh-CN" dirty="0"/>
                    </a:p>
                  </a:txBody>
                  <a:tcPr anchor="ctr">
                    <a:solidFill>
                      <a:srgbClr val="B1BFB4"/>
                    </a:solidFill>
                  </a:tcPr>
                </a:tc>
                <a:tc>
                  <a:txBody>
                    <a:bodyPr/>
                    <a:lstStyle/>
                    <a:p>
                      <a:pPr algn="ctr">
                        <a:buNone/>
                      </a:pPr>
                      <a:r>
                        <a:rPr lang="en-US" altLang="zh-CN" dirty="0"/>
                        <a:t>0.908</a:t>
                      </a:r>
                    </a:p>
                  </a:txBody>
                  <a:tcPr anchor="ctr">
                    <a:solidFill>
                      <a:srgbClr val="B1BFB4"/>
                    </a:solidFill>
                  </a:tcPr>
                </a:tc>
                <a:tc>
                  <a:txBody>
                    <a:bodyPr/>
                    <a:lstStyle/>
                    <a:p>
                      <a:pPr algn="ctr">
                        <a:buNone/>
                      </a:pPr>
                      <a:r>
                        <a:rPr lang="en-US" altLang="zh-CN" dirty="0"/>
                        <a:t>0.734</a:t>
                      </a:r>
                    </a:p>
                  </a:txBody>
                  <a:tcPr anchor="ctr">
                    <a:solidFill>
                      <a:srgbClr val="B1BFB4"/>
                    </a:solidFill>
                  </a:tcPr>
                </a:tc>
                <a:tc>
                  <a:txBody>
                    <a:bodyPr/>
                    <a:lstStyle/>
                    <a:p>
                      <a:pPr algn="ctr">
                        <a:buNone/>
                      </a:pPr>
                      <a:r>
                        <a:rPr lang="en-US" altLang="zh-CN" dirty="0"/>
                        <a:t>0.523</a:t>
                      </a:r>
                    </a:p>
                  </a:txBody>
                  <a:tcPr anchor="ctr">
                    <a:solidFill>
                      <a:srgbClr val="B1BFB4"/>
                    </a:solidFill>
                  </a:tcPr>
                </a:tc>
                <a:extLst>
                  <a:ext uri="{0D108BD9-81ED-4DB2-BD59-A6C34878D82A}">
                    <a16:rowId xmlns:a16="http://schemas.microsoft.com/office/drawing/2014/main" val="10005"/>
                  </a:ext>
                </a:extLst>
              </a:tr>
              <a:tr h="590550">
                <a:tc>
                  <a:txBody>
                    <a:bodyPr/>
                    <a:lstStyle/>
                    <a:p>
                      <a:pPr algn="ctr">
                        <a:buNone/>
                      </a:pPr>
                      <a:r>
                        <a:rPr lang="zh-CN" altLang="en-US" dirty="0"/>
                        <a:t>精确度</a:t>
                      </a:r>
                      <a:endParaRPr lang="en-US" altLang="zh-CN" dirty="0"/>
                    </a:p>
                  </a:txBody>
                  <a:tcPr anchor="ctr">
                    <a:solidFill>
                      <a:srgbClr val="C3CFC6"/>
                    </a:solidFill>
                  </a:tcPr>
                </a:tc>
                <a:tc>
                  <a:txBody>
                    <a:bodyPr/>
                    <a:lstStyle/>
                    <a:p>
                      <a:pPr algn="ctr">
                        <a:buNone/>
                      </a:pPr>
                      <a:r>
                        <a:rPr lang="en-US" altLang="zh-CN" dirty="0"/>
                        <a:t>82.3%</a:t>
                      </a:r>
                    </a:p>
                  </a:txBody>
                  <a:tcPr anchor="ctr">
                    <a:solidFill>
                      <a:srgbClr val="C3CFC6"/>
                    </a:solidFill>
                  </a:tcPr>
                </a:tc>
                <a:tc>
                  <a:txBody>
                    <a:bodyPr/>
                    <a:lstStyle/>
                    <a:p>
                      <a:pPr algn="ctr">
                        <a:buNone/>
                      </a:pPr>
                      <a:r>
                        <a:rPr lang="en-US" altLang="zh-CN" dirty="0"/>
                        <a:t>10.3%</a:t>
                      </a:r>
                    </a:p>
                  </a:txBody>
                  <a:tcPr anchor="ctr">
                    <a:solidFill>
                      <a:srgbClr val="C3CFC6"/>
                    </a:solidFill>
                  </a:tcPr>
                </a:tc>
                <a:tc>
                  <a:txBody>
                    <a:bodyPr/>
                    <a:lstStyle/>
                    <a:p>
                      <a:pPr algn="ctr">
                        <a:buNone/>
                      </a:pPr>
                      <a:r>
                        <a:rPr lang="en-US" altLang="zh-CN" dirty="0"/>
                        <a:t>9.9%</a:t>
                      </a:r>
                    </a:p>
                  </a:txBody>
                  <a:tcPr anchor="ctr">
                    <a:solidFill>
                      <a:srgbClr val="C3CFC6"/>
                    </a:solidFill>
                  </a:tcPr>
                </a:tc>
                <a:extLst>
                  <a:ext uri="{0D108BD9-81ED-4DB2-BD59-A6C34878D82A}">
                    <a16:rowId xmlns:a16="http://schemas.microsoft.com/office/drawing/2014/main" val="4073508708"/>
                  </a:ext>
                </a:extLst>
              </a:tr>
              <a:tr h="590550">
                <a:tc>
                  <a:txBody>
                    <a:bodyPr/>
                    <a:lstStyle/>
                    <a:p>
                      <a:pPr algn="ctr">
                        <a:buNone/>
                      </a:pPr>
                      <a:r>
                        <a:rPr lang="zh-CN" altLang="en-US" dirty="0"/>
                        <a:t>召回率</a:t>
                      </a:r>
                      <a:endParaRPr lang="en-US" altLang="zh-CN" dirty="0"/>
                    </a:p>
                  </a:txBody>
                  <a:tcPr anchor="ctr">
                    <a:solidFill>
                      <a:srgbClr val="B1BFB4"/>
                    </a:solidFill>
                  </a:tcPr>
                </a:tc>
                <a:tc>
                  <a:txBody>
                    <a:bodyPr/>
                    <a:lstStyle/>
                    <a:p>
                      <a:pPr algn="ctr">
                        <a:buNone/>
                      </a:pPr>
                      <a:r>
                        <a:rPr lang="en-US" altLang="zh-CN" dirty="0"/>
                        <a:t>85.7%</a:t>
                      </a:r>
                    </a:p>
                  </a:txBody>
                  <a:tcPr anchor="ctr">
                    <a:solidFill>
                      <a:srgbClr val="B1BFB4"/>
                    </a:solidFill>
                  </a:tcPr>
                </a:tc>
                <a:tc>
                  <a:txBody>
                    <a:bodyPr/>
                    <a:lstStyle/>
                    <a:p>
                      <a:pPr algn="ctr">
                        <a:buNone/>
                      </a:pPr>
                      <a:r>
                        <a:rPr lang="en-US" altLang="zh-CN" dirty="0"/>
                        <a:t>91.4%</a:t>
                      </a:r>
                    </a:p>
                  </a:txBody>
                  <a:tcPr anchor="ctr">
                    <a:solidFill>
                      <a:srgbClr val="B1BFB4"/>
                    </a:solidFill>
                  </a:tcPr>
                </a:tc>
                <a:tc>
                  <a:txBody>
                    <a:bodyPr/>
                    <a:lstStyle/>
                    <a:p>
                      <a:pPr algn="ctr">
                        <a:buNone/>
                      </a:pPr>
                      <a:r>
                        <a:rPr lang="en-US" altLang="zh-CN" dirty="0"/>
                        <a:t>9.3%</a:t>
                      </a:r>
                    </a:p>
                  </a:txBody>
                  <a:tcPr anchor="ctr">
                    <a:solidFill>
                      <a:srgbClr val="B1BFB4"/>
                    </a:solidFill>
                  </a:tcPr>
                </a:tc>
                <a:extLst>
                  <a:ext uri="{0D108BD9-81ED-4DB2-BD59-A6C34878D82A}">
                    <a16:rowId xmlns:a16="http://schemas.microsoft.com/office/drawing/2014/main" val="1785421979"/>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4E34B0D-09DB-4B34-9B8F-81953E58DEAB}"/>
              </a:ext>
            </a:extLst>
          </p:cNvPr>
          <p:cNvSpPr/>
          <p:nvPr/>
        </p:nvSpPr>
        <p:spPr>
          <a:xfrm>
            <a:off x="1595792" y="1404782"/>
            <a:ext cx="3598104" cy="4399319"/>
          </a:xfrm>
          <a:prstGeom prst="rect">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 name="直接连接符 2">
            <a:extLst>
              <a:ext uri="{FF2B5EF4-FFF2-40B4-BE49-F238E27FC236}">
                <a16:creationId xmlns:a16="http://schemas.microsoft.com/office/drawing/2014/main" id="{A45D59A1-37F6-4AAE-81F8-C333F1DA5E69}"/>
              </a:ext>
            </a:extLst>
          </p:cNvPr>
          <p:cNvCxnSpPr/>
          <p:nvPr/>
        </p:nvCxnSpPr>
        <p:spPr>
          <a:xfrm>
            <a:off x="6080760" y="0"/>
            <a:ext cx="0" cy="685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4267E974-AFDB-4DCA-84AF-F942FBC86355}"/>
              </a:ext>
            </a:extLst>
          </p:cNvPr>
          <p:cNvSpPr/>
          <p:nvPr/>
        </p:nvSpPr>
        <p:spPr>
          <a:xfrm>
            <a:off x="584417" y="2137428"/>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CD1E8C8B-EE03-4630-86EF-99E369AB0F0D}"/>
              </a:ext>
            </a:extLst>
          </p:cNvPr>
          <p:cNvCxnSpPr/>
          <p:nvPr/>
        </p:nvCxnSpPr>
        <p:spPr>
          <a:xfrm>
            <a:off x="682801" y="2539443"/>
            <a:ext cx="0" cy="585926"/>
          </a:xfrm>
          <a:prstGeom prst="line">
            <a:avLst/>
          </a:prstGeom>
          <a:solidFill>
            <a:schemeClr val="bg1">
              <a:lumMod val="85000"/>
            </a:schemeClr>
          </a:solidFill>
          <a:ln>
            <a:solidFill>
              <a:srgbClr val="6F2923"/>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BDD955D1-D03F-4578-B70D-F6FD844BBFCD}"/>
              </a:ext>
            </a:extLst>
          </p:cNvPr>
          <p:cNvSpPr/>
          <p:nvPr/>
        </p:nvSpPr>
        <p:spPr>
          <a:xfrm>
            <a:off x="584416" y="3330615"/>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 name="直接连接符 6">
            <a:extLst>
              <a:ext uri="{FF2B5EF4-FFF2-40B4-BE49-F238E27FC236}">
                <a16:creationId xmlns:a16="http://schemas.microsoft.com/office/drawing/2014/main" id="{ED61F28C-B7F1-4115-B1EC-9C6D9A192D29}"/>
              </a:ext>
            </a:extLst>
          </p:cNvPr>
          <p:cNvCxnSpPr/>
          <p:nvPr/>
        </p:nvCxnSpPr>
        <p:spPr>
          <a:xfrm>
            <a:off x="682800" y="3732630"/>
            <a:ext cx="0" cy="585926"/>
          </a:xfrm>
          <a:prstGeom prst="line">
            <a:avLst/>
          </a:prstGeom>
          <a:solidFill>
            <a:schemeClr val="bg1">
              <a:lumMod val="85000"/>
            </a:schemeClr>
          </a:solidFill>
          <a:ln>
            <a:solidFill>
              <a:srgbClr val="6F2923"/>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F9C6002E-4E0A-4F0F-B8E7-05E70ED3FEA5}"/>
              </a:ext>
            </a:extLst>
          </p:cNvPr>
          <p:cNvSpPr/>
          <p:nvPr/>
        </p:nvSpPr>
        <p:spPr>
          <a:xfrm>
            <a:off x="584416" y="4523802"/>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矩形 10">
            <a:extLst>
              <a:ext uri="{FF2B5EF4-FFF2-40B4-BE49-F238E27FC236}">
                <a16:creationId xmlns:a16="http://schemas.microsoft.com/office/drawing/2014/main" id="{C2C6E385-2C7D-446C-BEA7-178C1C83812E}"/>
              </a:ext>
            </a:extLst>
          </p:cNvPr>
          <p:cNvSpPr/>
          <p:nvPr/>
        </p:nvSpPr>
        <p:spPr>
          <a:xfrm>
            <a:off x="2163396" y="2024882"/>
            <a:ext cx="2454004" cy="3000454"/>
          </a:xfrm>
          <a:prstGeom prst="rect">
            <a:avLst/>
          </a:prstGeom>
          <a: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74E97FC9-8A64-46E7-AD0A-889DF7C8EEDD}"/>
              </a:ext>
            </a:extLst>
          </p:cNvPr>
          <p:cNvSpPr txBox="1"/>
          <p:nvPr/>
        </p:nvSpPr>
        <p:spPr>
          <a:xfrm>
            <a:off x="4704897" y="860155"/>
            <a:ext cx="1288366" cy="2554545"/>
          </a:xfrm>
          <a:prstGeom prst="rect">
            <a:avLst/>
          </a:prstGeom>
          <a:noFill/>
        </p:spPr>
        <p:txBody>
          <a:bodyPr wrap="square" rtlCol="0">
            <a:spAutoFit/>
          </a:bodyPr>
          <a:lstStyle/>
          <a:p>
            <a:pPr algn="dist"/>
            <a:r>
              <a:rPr lang="en-US" altLang="zh-CN" sz="8000" b="1" dirty="0">
                <a:effectLst>
                  <a:outerShdw blurRad="38100" dist="38100" dir="2700000" algn="tl">
                    <a:srgbClr val="000000">
                      <a:alpha val="43137"/>
                    </a:srgbClr>
                  </a:outerShdw>
                </a:effectLst>
                <a:cs typeface="+mn-ea"/>
                <a:sym typeface="+mn-lt"/>
              </a:rPr>
              <a:t>04.</a:t>
            </a:r>
            <a:endParaRPr lang="zh-CN" altLang="en-US" sz="8000" b="1" dirty="0">
              <a:effectLst>
                <a:outerShdw blurRad="38100" dist="38100" dir="2700000" algn="tl">
                  <a:srgbClr val="000000">
                    <a:alpha val="43137"/>
                  </a:srgbClr>
                </a:outerShdw>
              </a:effectLst>
              <a:cs typeface="+mn-ea"/>
              <a:sym typeface="+mn-lt"/>
            </a:endParaRPr>
          </a:p>
        </p:txBody>
      </p:sp>
      <p:pic>
        <p:nvPicPr>
          <p:cNvPr id="13" name="图片 12">
            <a:extLst>
              <a:ext uri="{FF2B5EF4-FFF2-40B4-BE49-F238E27FC236}">
                <a16:creationId xmlns:a16="http://schemas.microsoft.com/office/drawing/2014/main" id="{446506E2-8E96-4E2E-9125-ED0BC6DBAC6B}"/>
              </a:ext>
            </a:extLst>
          </p:cNvPr>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a:stretch/>
        </p:blipFill>
        <p:spPr>
          <a:xfrm>
            <a:off x="6979728" y="1906594"/>
            <a:ext cx="3235240" cy="461665"/>
          </a:xfrm>
          <a:prstGeom prst="rect">
            <a:avLst/>
          </a:prstGeom>
        </p:spPr>
      </p:pic>
      <p:sp>
        <p:nvSpPr>
          <p:cNvPr id="15" name="文本框 14">
            <a:extLst>
              <a:ext uri="{FF2B5EF4-FFF2-40B4-BE49-F238E27FC236}">
                <a16:creationId xmlns:a16="http://schemas.microsoft.com/office/drawing/2014/main" id="{CB4F67F4-319F-4EDF-B361-E72897976721}"/>
              </a:ext>
            </a:extLst>
          </p:cNvPr>
          <p:cNvSpPr txBox="1"/>
          <p:nvPr/>
        </p:nvSpPr>
        <p:spPr>
          <a:xfrm>
            <a:off x="6385798" y="2539443"/>
            <a:ext cx="4558008" cy="1107996"/>
          </a:xfrm>
          <a:prstGeom prst="rect">
            <a:avLst/>
          </a:prstGeom>
          <a:noFill/>
        </p:spPr>
        <p:txBody>
          <a:bodyPr wrap="square" rtlCol="0">
            <a:spAutoFit/>
          </a:bodyPr>
          <a:lstStyle/>
          <a:p>
            <a:pPr algn="ctr"/>
            <a:r>
              <a:rPr lang="en-US" altLang="zh-CN" sz="6600" dirty="0">
                <a:effectLst>
                  <a:outerShdw blurRad="38100" dist="38100" dir="2700000" algn="tl">
                    <a:srgbClr val="000000">
                      <a:alpha val="43137"/>
                    </a:srgbClr>
                  </a:outerShdw>
                </a:effectLst>
                <a:cs typeface="+mn-ea"/>
                <a:sym typeface="+mn-lt"/>
              </a:rPr>
              <a:t>Part four</a:t>
            </a:r>
            <a:endParaRPr lang="zh-CN" altLang="en-US" sz="6600" dirty="0">
              <a:effectLst>
                <a:outerShdw blurRad="38100" dist="38100" dir="2700000" algn="tl">
                  <a:srgbClr val="000000">
                    <a:alpha val="43137"/>
                  </a:srgbClr>
                </a:outerShdw>
              </a:effectLst>
              <a:cs typeface="+mn-ea"/>
              <a:sym typeface="+mn-lt"/>
            </a:endParaRPr>
          </a:p>
        </p:txBody>
      </p:sp>
      <p:pic>
        <p:nvPicPr>
          <p:cNvPr id="16" name="图片 15">
            <a:extLst>
              <a:ext uri="{FF2B5EF4-FFF2-40B4-BE49-F238E27FC236}">
                <a16:creationId xmlns:a16="http://schemas.microsoft.com/office/drawing/2014/main" id="{A8A36A54-72CB-4D70-86CD-CF0263412BB9}"/>
              </a:ext>
            </a:extLst>
          </p:cNvPr>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a:stretch/>
        </p:blipFill>
        <p:spPr>
          <a:xfrm>
            <a:off x="6979728" y="4720571"/>
            <a:ext cx="3235240" cy="461665"/>
          </a:xfrm>
          <a:prstGeom prst="rect">
            <a:avLst/>
          </a:prstGeom>
        </p:spPr>
      </p:pic>
      <p:sp>
        <p:nvSpPr>
          <p:cNvPr id="2" name="Synergistically utilize technically sound portals with frictionless chains. Dramatically customize…">
            <a:extLst>
              <a:ext uri="{FF2B5EF4-FFF2-40B4-BE49-F238E27FC236}">
                <a16:creationId xmlns:a16="http://schemas.microsoft.com/office/drawing/2014/main" id="{60C77FE4-DC73-D380-F467-3FF0982902AD}"/>
              </a:ext>
            </a:extLst>
          </p:cNvPr>
          <p:cNvSpPr txBox="1"/>
          <p:nvPr/>
        </p:nvSpPr>
        <p:spPr>
          <a:xfrm>
            <a:off x="7012939" y="3732630"/>
            <a:ext cx="3450379" cy="57451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2800" b="1" dirty="0">
                <a:solidFill>
                  <a:schemeClr val="bg1">
                    <a:lumMod val="50000"/>
                  </a:schemeClr>
                </a:solidFill>
                <a:cs typeface="+mn-ea"/>
                <a:sym typeface="+mn-lt"/>
              </a:rPr>
              <a:t>展望</a:t>
            </a:r>
            <a:r>
              <a:rPr lang="en-US" altLang="zh-CN" sz="2800" b="1" dirty="0">
                <a:solidFill>
                  <a:schemeClr val="bg1">
                    <a:lumMod val="50000"/>
                  </a:schemeClr>
                </a:solidFill>
                <a:cs typeface="+mn-ea"/>
                <a:sym typeface="+mn-lt"/>
              </a:rPr>
              <a:t>&amp;</a:t>
            </a:r>
            <a:r>
              <a:rPr lang="zh-CN" altLang="en-US" sz="2800" b="1" dirty="0">
                <a:solidFill>
                  <a:schemeClr val="bg1">
                    <a:lumMod val="50000"/>
                  </a:schemeClr>
                </a:solidFill>
                <a:cs typeface="+mn-ea"/>
                <a:sym typeface="+mn-lt"/>
              </a:rPr>
              <a:t>组内分工</a:t>
            </a:r>
            <a:endParaRPr lang="en-US" altLang="zh-CN" sz="2800" kern="0" dirty="0">
              <a:solidFill>
                <a:schemeClr val="bg1">
                  <a:lumMod val="65000"/>
                </a:schemeClr>
              </a:solidFill>
              <a:cs typeface="+mn-ea"/>
              <a:sym typeface="+mn-lt"/>
            </a:endParaRPr>
          </a:p>
        </p:txBody>
      </p:sp>
      <p:pic>
        <p:nvPicPr>
          <p:cNvPr id="9" name="Picture 2" descr="查看源图像">
            <a:extLst>
              <a:ext uri="{FF2B5EF4-FFF2-40B4-BE49-F238E27FC236}">
                <a16:creationId xmlns:a16="http://schemas.microsoft.com/office/drawing/2014/main" id="{4B3914C6-8358-891B-325C-AE2F710BB3A5}"/>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 r="-3820" b="18049"/>
          <a:stretch/>
        </p:blipFill>
        <p:spPr bwMode="auto">
          <a:xfrm>
            <a:off x="2163396" y="2020521"/>
            <a:ext cx="2534959" cy="300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78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1+#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84E34B0D-09DB-4B34-9B8F-81953E58DEAB}"/>
              </a:ext>
            </a:extLst>
          </p:cNvPr>
          <p:cNvSpPr/>
          <p:nvPr/>
        </p:nvSpPr>
        <p:spPr>
          <a:xfrm>
            <a:off x="1595792" y="1404782"/>
            <a:ext cx="3598104" cy="4399319"/>
          </a:xfrm>
          <a:prstGeom prst="rect">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 name="直接连接符 2">
            <a:extLst>
              <a:ext uri="{FF2B5EF4-FFF2-40B4-BE49-F238E27FC236}">
                <a16:creationId xmlns:a16="http://schemas.microsoft.com/office/drawing/2014/main" id="{A45D59A1-37F6-4AAE-81F8-C333F1DA5E69}"/>
              </a:ext>
            </a:extLst>
          </p:cNvPr>
          <p:cNvCxnSpPr/>
          <p:nvPr/>
        </p:nvCxnSpPr>
        <p:spPr>
          <a:xfrm>
            <a:off x="6080760" y="0"/>
            <a:ext cx="0" cy="685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4267E974-AFDB-4DCA-84AF-F942FBC86355}"/>
              </a:ext>
            </a:extLst>
          </p:cNvPr>
          <p:cNvSpPr/>
          <p:nvPr/>
        </p:nvSpPr>
        <p:spPr>
          <a:xfrm>
            <a:off x="584417" y="2137428"/>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CD1E8C8B-EE03-4630-86EF-99E369AB0F0D}"/>
              </a:ext>
            </a:extLst>
          </p:cNvPr>
          <p:cNvCxnSpPr/>
          <p:nvPr/>
        </p:nvCxnSpPr>
        <p:spPr>
          <a:xfrm>
            <a:off x="682801" y="2539443"/>
            <a:ext cx="0" cy="585926"/>
          </a:xfrm>
          <a:prstGeom prst="line">
            <a:avLst/>
          </a:prstGeom>
          <a:solidFill>
            <a:schemeClr val="bg1">
              <a:lumMod val="85000"/>
            </a:schemeClr>
          </a:solidFill>
          <a:ln>
            <a:solidFill>
              <a:srgbClr val="6F2923"/>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BDD955D1-D03F-4578-B70D-F6FD844BBFCD}"/>
              </a:ext>
            </a:extLst>
          </p:cNvPr>
          <p:cNvSpPr/>
          <p:nvPr/>
        </p:nvSpPr>
        <p:spPr>
          <a:xfrm>
            <a:off x="584416" y="3330615"/>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 name="直接连接符 6">
            <a:extLst>
              <a:ext uri="{FF2B5EF4-FFF2-40B4-BE49-F238E27FC236}">
                <a16:creationId xmlns:a16="http://schemas.microsoft.com/office/drawing/2014/main" id="{ED61F28C-B7F1-4115-B1EC-9C6D9A192D29}"/>
              </a:ext>
            </a:extLst>
          </p:cNvPr>
          <p:cNvCxnSpPr/>
          <p:nvPr/>
        </p:nvCxnSpPr>
        <p:spPr>
          <a:xfrm>
            <a:off x="682800" y="3732630"/>
            <a:ext cx="0" cy="585926"/>
          </a:xfrm>
          <a:prstGeom prst="line">
            <a:avLst/>
          </a:prstGeom>
          <a:solidFill>
            <a:schemeClr val="bg1">
              <a:lumMod val="85000"/>
            </a:schemeClr>
          </a:solidFill>
          <a:ln>
            <a:solidFill>
              <a:srgbClr val="6F2923"/>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F9C6002E-4E0A-4F0F-B8E7-05E70ED3FEA5}"/>
              </a:ext>
            </a:extLst>
          </p:cNvPr>
          <p:cNvSpPr/>
          <p:nvPr/>
        </p:nvSpPr>
        <p:spPr>
          <a:xfrm>
            <a:off x="584416" y="4523802"/>
            <a:ext cx="196769" cy="196769"/>
          </a:xfrm>
          <a:prstGeom prst="ellipse">
            <a:avLst/>
          </a:prstGeom>
          <a:solidFill>
            <a:srgbClr val="6F2923"/>
          </a:solid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文本框 11">
            <a:extLst>
              <a:ext uri="{FF2B5EF4-FFF2-40B4-BE49-F238E27FC236}">
                <a16:creationId xmlns:a16="http://schemas.microsoft.com/office/drawing/2014/main" id="{74E97FC9-8A64-46E7-AD0A-889DF7C8EEDD}"/>
              </a:ext>
            </a:extLst>
          </p:cNvPr>
          <p:cNvSpPr txBox="1"/>
          <p:nvPr/>
        </p:nvSpPr>
        <p:spPr>
          <a:xfrm>
            <a:off x="4704897" y="860155"/>
            <a:ext cx="1288366" cy="2554545"/>
          </a:xfrm>
          <a:prstGeom prst="rect">
            <a:avLst/>
          </a:prstGeom>
          <a:noFill/>
        </p:spPr>
        <p:txBody>
          <a:bodyPr wrap="square" rtlCol="0">
            <a:spAutoFit/>
          </a:bodyPr>
          <a:lstStyle/>
          <a:p>
            <a:pPr algn="dist"/>
            <a:r>
              <a:rPr lang="en-US" altLang="zh-CN" sz="8000" b="1" dirty="0">
                <a:effectLst>
                  <a:outerShdw blurRad="38100" dist="38100" dir="2700000" algn="tl">
                    <a:srgbClr val="000000">
                      <a:alpha val="43137"/>
                    </a:srgbClr>
                  </a:outerShdw>
                </a:effectLst>
                <a:cs typeface="+mn-ea"/>
                <a:sym typeface="+mn-lt"/>
              </a:rPr>
              <a:t>01.</a:t>
            </a:r>
            <a:endParaRPr lang="zh-CN" altLang="en-US" sz="8000" b="1" dirty="0">
              <a:effectLst>
                <a:outerShdw blurRad="38100" dist="38100" dir="2700000" algn="tl">
                  <a:srgbClr val="000000">
                    <a:alpha val="43137"/>
                  </a:srgbClr>
                </a:outerShdw>
              </a:effectLst>
              <a:cs typeface="+mn-ea"/>
              <a:sym typeface="+mn-lt"/>
            </a:endParaRPr>
          </a:p>
        </p:txBody>
      </p:sp>
      <p:pic>
        <p:nvPicPr>
          <p:cNvPr id="13" name="图片 12">
            <a:extLst>
              <a:ext uri="{FF2B5EF4-FFF2-40B4-BE49-F238E27FC236}">
                <a16:creationId xmlns:a16="http://schemas.microsoft.com/office/drawing/2014/main" id="{446506E2-8E96-4E2E-9125-ED0BC6DBAC6B}"/>
              </a:ext>
            </a:extLst>
          </p:cNvPr>
          <p:cNvPicPr>
            <a:picLocks noChangeAspect="1"/>
          </p:cNvPicPr>
          <p:nvPr/>
        </p:nvPicPr>
        <p:blipFill rotWithShape="1">
          <a:blip r:embed="rId2" cstate="screen">
            <a:biLevel thresh="75000"/>
            <a:extLst>
              <a:ext uri="{28A0092B-C50C-407E-A947-70E740481C1C}">
                <a14:useLocalDpi xmlns:a14="http://schemas.microsoft.com/office/drawing/2010/main"/>
              </a:ext>
            </a:extLst>
          </a:blip>
          <a:srcRect/>
          <a:stretch/>
        </p:blipFill>
        <p:spPr>
          <a:xfrm>
            <a:off x="6979728" y="1906594"/>
            <a:ext cx="3235240" cy="461665"/>
          </a:xfrm>
          <a:prstGeom prst="rect">
            <a:avLst/>
          </a:prstGeom>
        </p:spPr>
      </p:pic>
      <p:sp>
        <p:nvSpPr>
          <p:cNvPr id="14" name="Synergistically utilize technically sound portals with frictionless chains. Dramatically customize…">
            <a:extLst>
              <a:ext uri="{FF2B5EF4-FFF2-40B4-BE49-F238E27FC236}">
                <a16:creationId xmlns:a16="http://schemas.microsoft.com/office/drawing/2014/main" id="{00E92B1D-634E-4615-A3C1-4D8F6726031D}"/>
              </a:ext>
            </a:extLst>
          </p:cNvPr>
          <p:cNvSpPr txBox="1"/>
          <p:nvPr/>
        </p:nvSpPr>
        <p:spPr>
          <a:xfrm>
            <a:off x="7145829" y="3718449"/>
            <a:ext cx="3450379" cy="56881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sz="2800" b="1" dirty="0">
                <a:solidFill>
                  <a:schemeClr val="bg1">
                    <a:lumMod val="50000"/>
                  </a:schemeClr>
                </a:solidFill>
                <a:cs typeface="+mn-ea"/>
                <a:sym typeface="+mn-lt"/>
              </a:rPr>
              <a:t>数据可视化探索分析</a:t>
            </a:r>
            <a:endParaRPr lang="en-US" altLang="zh-CN" sz="2800" kern="0" dirty="0">
              <a:solidFill>
                <a:schemeClr val="bg1">
                  <a:lumMod val="65000"/>
                </a:schemeClr>
              </a:solidFill>
              <a:cs typeface="+mn-ea"/>
              <a:sym typeface="+mn-lt"/>
            </a:endParaRPr>
          </a:p>
        </p:txBody>
      </p:sp>
      <p:pic>
        <p:nvPicPr>
          <p:cNvPr id="2" name="Picture 2" descr="查看源图像">
            <a:extLst>
              <a:ext uri="{FF2B5EF4-FFF2-40B4-BE49-F238E27FC236}">
                <a16:creationId xmlns:a16="http://schemas.microsoft.com/office/drawing/2014/main" id="{34BBF53E-FC77-B396-B191-26F3B66F5E33}"/>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 r="-3820" b="18049"/>
          <a:stretch/>
        </p:blipFill>
        <p:spPr bwMode="auto">
          <a:xfrm>
            <a:off x="2142594" y="2104214"/>
            <a:ext cx="2534959" cy="3000454"/>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CB4F67F4-319F-4EDF-B361-E72897976721}"/>
              </a:ext>
            </a:extLst>
          </p:cNvPr>
          <p:cNvSpPr txBox="1"/>
          <p:nvPr/>
        </p:nvSpPr>
        <p:spPr>
          <a:xfrm>
            <a:off x="6831478" y="2496446"/>
            <a:ext cx="3805938" cy="1107996"/>
          </a:xfrm>
          <a:prstGeom prst="rect">
            <a:avLst/>
          </a:prstGeom>
          <a:noFill/>
        </p:spPr>
        <p:txBody>
          <a:bodyPr wrap="square" rtlCol="0">
            <a:spAutoFit/>
          </a:bodyPr>
          <a:lstStyle/>
          <a:p>
            <a:pPr algn="ctr"/>
            <a:r>
              <a:rPr lang="en-US" altLang="zh-CN" sz="6600" dirty="0">
                <a:effectLst>
                  <a:outerShdw blurRad="38100" dist="38100" dir="2700000" algn="tl">
                    <a:srgbClr val="000000">
                      <a:alpha val="43137"/>
                    </a:srgbClr>
                  </a:outerShdw>
                </a:effectLst>
                <a:cs typeface="+mn-ea"/>
                <a:sym typeface="+mn-lt"/>
              </a:rPr>
              <a:t>Part one</a:t>
            </a:r>
            <a:endParaRPr lang="zh-CN" altLang="en-US" sz="6600" dirty="0">
              <a:effectLst>
                <a:outerShdw blurRad="38100" dist="38100" dir="2700000" algn="tl">
                  <a:srgbClr val="000000">
                    <a:alpha val="43137"/>
                  </a:srgbClr>
                </a:outerShdw>
              </a:effectLst>
              <a:cs typeface="+mn-ea"/>
              <a:sym typeface="+mn-lt"/>
            </a:endParaRPr>
          </a:p>
        </p:txBody>
      </p:sp>
      <p:pic>
        <p:nvPicPr>
          <p:cNvPr id="16" name="图片 15">
            <a:extLst>
              <a:ext uri="{FF2B5EF4-FFF2-40B4-BE49-F238E27FC236}">
                <a16:creationId xmlns:a16="http://schemas.microsoft.com/office/drawing/2014/main" id="{A8A36A54-72CB-4D70-86CD-CF0263412BB9}"/>
              </a:ext>
            </a:extLst>
          </p:cNvPr>
          <p:cNvPicPr>
            <a:picLocks noChangeAspect="1"/>
          </p:cNvPicPr>
          <p:nvPr/>
        </p:nvPicPr>
        <p:blipFill rotWithShape="1">
          <a:blip r:embed="rId2" cstate="screen">
            <a:biLevel thresh="75000"/>
            <a:extLst>
              <a:ext uri="{28A0092B-C50C-407E-A947-70E740481C1C}">
                <a14:useLocalDpi xmlns:a14="http://schemas.microsoft.com/office/drawing/2010/main"/>
              </a:ext>
            </a:extLst>
          </a:blip>
          <a:srcRect/>
          <a:stretch/>
        </p:blipFill>
        <p:spPr>
          <a:xfrm>
            <a:off x="6979728" y="4720571"/>
            <a:ext cx="3235240" cy="461665"/>
          </a:xfrm>
          <a:prstGeom prst="rect">
            <a:avLst/>
          </a:prstGeom>
        </p:spPr>
      </p:pic>
    </p:spTree>
    <p:extLst>
      <p:ext uri="{BB962C8B-B14F-4D97-AF65-F5344CB8AC3E}">
        <p14:creationId xmlns:p14="http://schemas.microsoft.com/office/powerpoint/2010/main" val="405690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2" presetClass="entr" presetSubtype="2"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1+#ppt_w/2"/>
                                          </p:val>
                                        </p:tav>
                                        <p:tav tm="100000">
                                          <p:val>
                                            <p:strVal val="#ppt_x"/>
                                          </p:val>
                                        </p:tav>
                                      </p:tavLst>
                                    </p:anim>
                                    <p:anim calcmode="lin" valueType="num">
                                      <p:cBhvr additive="base">
                                        <p:cTn id="4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animBg="1"/>
      <p:bldP spid="6" grpId="0" animBg="1"/>
      <p:bldP spid="8" grpId="0" animBg="1"/>
      <p:bldP spid="12" grpId="0"/>
      <p:bldP spid="14" grpId="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ṣļîdé">
            <a:extLst>
              <a:ext uri="{FF2B5EF4-FFF2-40B4-BE49-F238E27FC236}">
                <a16:creationId xmlns:a16="http://schemas.microsoft.com/office/drawing/2014/main" id="{D18B7237-1BC4-FC01-C8D9-5EAA43B20D34}"/>
              </a:ext>
            </a:extLst>
          </p:cNvPr>
          <p:cNvSpPr/>
          <p:nvPr/>
        </p:nvSpPr>
        <p:spPr>
          <a:xfrm>
            <a:off x="3609029" y="3983649"/>
            <a:ext cx="675000" cy="675005"/>
          </a:xfrm>
          <a:prstGeom prst="ellipse">
            <a:avLst/>
          </a:prstGeom>
          <a:solidFill>
            <a:srgbClr val="6F2923"/>
          </a:solidFill>
          <a:ln>
            <a:noFill/>
          </a:ln>
        </p:spPr>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6" name="ïSḷiḍê">
            <a:extLst>
              <a:ext uri="{FF2B5EF4-FFF2-40B4-BE49-F238E27FC236}">
                <a16:creationId xmlns:a16="http://schemas.microsoft.com/office/drawing/2014/main" id="{AD4C1FF9-D1FE-2264-6CDB-82C7657B4198}"/>
              </a:ext>
            </a:extLst>
          </p:cNvPr>
          <p:cNvSpPr/>
          <p:nvPr/>
        </p:nvSpPr>
        <p:spPr bwMode="auto">
          <a:xfrm>
            <a:off x="3833613" y="4157422"/>
            <a:ext cx="225832" cy="327457"/>
          </a:xfrm>
          <a:custGeom>
            <a:avLst/>
            <a:gdLst>
              <a:gd name="T0" fmla="*/ 22 w 80"/>
              <a:gd name="T1" fmla="*/ 90 h 116"/>
              <a:gd name="T2" fmla="*/ 23 w 80"/>
              <a:gd name="T3" fmla="*/ 95 h 116"/>
              <a:gd name="T4" fmla="*/ 40 w 80"/>
              <a:gd name="T5" fmla="*/ 99 h 116"/>
              <a:gd name="T6" fmla="*/ 58 w 80"/>
              <a:gd name="T7" fmla="*/ 96 h 116"/>
              <a:gd name="T8" fmla="*/ 59 w 80"/>
              <a:gd name="T9" fmla="*/ 90 h 116"/>
              <a:gd name="T10" fmla="*/ 40 w 80"/>
              <a:gd name="T11" fmla="*/ 93 h 116"/>
              <a:gd name="T12" fmla="*/ 22 w 80"/>
              <a:gd name="T13" fmla="*/ 90 h 116"/>
              <a:gd name="T14" fmla="*/ 40 w 80"/>
              <a:gd name="T15" fmla="*/ 0 h 116"/>
              <a:gd name="T16" fmla="*/ 0 w 80"/>
              <a:gd name="T17" fmla="*/ 40 h 116"/>
              <a:gd name="T18" fmla="*/ 20 w 80"/>
              <a:gd name="T19" fmla="*/ 74 h 116"/>
              <a:gd name="T20" fmla="*/ 21 w 80"/>
              <a:gd name="T21" fmla="*/ 84 h 116"/>
              <a:gd name="T22" fmla="*/ 40 w 80"/>
              <a:gd name="T23" fmla="*/ 88 h 116"/>
              <a:gd name="T24" fmla="*/ 60 w 80"/>
              <a:gd name="T25" fmla="*/ 84 h 116"/>
              <a:gd name="T26" fmla="*/ 61 w 80"/>
              <a:gd name="T27" fmla="*/ 74 h 116"/>
              <a:gd name="T28" fmla="*/ 80 w 80"/>
              <a:gd name="T29" fmla="*/ 40 h 116"/>
              <a:gd name="T30" fmla="*/ 40 w 80"/>
              <a:gd name="T31" fmla="*/ 0 h 116"/>
              <a:gd name="T32" fmla="*/ 55 w 80"/>
              <a:gd name="T33" fmla="*/ 70 h 116"/>
              <a:gd name="T34" fmla="*/ 54 w 80"/>
              <a:gd name="T35" fmla="*/ 79 h 116"/>
              <a:gd name="T36" fmla="*/ 40 w 80"/>
              <a:gd name="T37" fmla="*/ 81 h 116"/>
              <a:gd name="T38" fmla="*/ 27 w 80"/>
              <a:gd name="T39" fmla="*/ 79 h 116"/>
              <a:gd name="T40" fmla="*/ 26 w 80"/>
              <a:gd name="T41" fmla="*/ 70 h 116"/>
              <a:gd name="T42" fmla="*/ 8 w 80"/>
              <a:gd name="T43" fmla="*/ 40 h 116"/>
              <a:gd name="T44" fmla="*/ 40 w 80"/>
              <a:gd name="T45" fmla="*/ 7 h 116"/>
              <a:gd name="T46" fmla="*/ 73 w 80"/>
              <a:gd name="T47" fmla="*/ 40 h 116"/>
              <a:gd name="T48" fmla="*/ 55 w 80"/>
              <a:gd name="T49" fmla="*/ 70 h 116"/>
              <a:gd name="T50" fmla="*/ 24 w 80"/>
              <a:gd name="T51" fmla="*/ 101 h 116"/>
              <a:gd name="T52" fmla="*/ 24 w 80"/>
              <a:gd name="T53" fmla="*/ 107 h 116"/>
              <a:gd name="T54" fmla="*/ 30 w 80"/>
              <a:gd name="T55" fmla="*/ 110 h 116"/>
              <a:gd name="T56" fmla="*/ 30 w 80"/>
              <a:gd name="T57" fmla="*/ 114 h 116"/>
              <a:gd name="T58" fmla="*/ 40 w 80"/>
              <a:gd name="T59" fmla="*/ 116 h 116"/>
              <a:gd name="T60" fmla="*/ 51 w 80"/>
              <a:gd name="T61" fmla="*/ 114 h 116"/>
              <a:gd name="T62" fmla="*/ 51 w 80"/>
              <a:gd name="T63" fmla="*/ 110 h 116"/>
              <a:gd name="T64" fmla="*/ 56 w 80"/>
              <a:gd name="T65" fmla="*/ 107 h 116"/>
              <a:gd name="T66" fmla="*/ 57 w 80"/>
              <a:gd name="T67" fmla="*/ 101 h 116"/>
              <a:gd name="T68" fmla="*/ 40 w 80"/>
              <a:gd name="T69" fmla="*/ 104 h 116"/>
              <a:gd name="T70" fmla="*/ 24 w 80"/>
              <a:gd name="T71" fmla="*/ 101 h 116"/>
              <a:gd name="T72" fmla="*/ 49 w 80"/>
              <a:gd name="T73" fmla="*/ 55 h 116"/>
              <a:gd name="T74" fmla="*/ 40 w 80"/>
              <a:gd name="T75" fmla="*/ 39 h 116"/>
              <a:gd name="T76" fmla="*/ 32 w 80"/>
              <a:gd name="T77" fmla="*/ 55 h 116"/>
              <a:gd name="T78" fmla="*/ 28 w 80"/>
              <a:gd name="T79" fmla="*/ 47 h 116"/>
              <a:gd name="T80" fmla="*/ 22 w 80"/>
              <a:gd name="T81" fmla="*/ 50 h 116"/>
              <a:gd name="T82" fmla="*/ 31 w 80"/>
              <a:gd name="T83" fmla="*/ 69 h 116"/>
              <a:gd name="T84" fmla="*/ 40 w 80"/>
              <a:gd name="T85" fmla="*/ 52 h 116"/>
              <a:gd name="T86" fmla="*/ 50 w 80"/>
              <a:gd name="T87" fmla="*/ 69 h 116"/>
              <a:gd name="T88" fmla="*/ 59 w 80"/>
              <a:gd name="T89" fmla="*/ 50 h 116"/>
              <a:gd name="T90" fmla="*/ 53 w 80"/>
              <a:gd name="T91" fmla="*/ 47 h 116"/>
              <a:gd name="T92" fmla="*/ 49 w 80"/>
              <a:gd name="T93" fmla="*/ 55 h 116"/>
              <a:gd name="T94" fmla="*/ 40 w 80"/>
              <a:gd name="T95" fmla="*/ 17 h 116"/>
              <a:gd name="T96" fmla="*/ 43 w 80"/>
              <a:gd name="T97" fmla="*/ 14 h 116"/>
              <a:gd name="T98" fmla="*/ 40 w 80"/>
              <a:gd name="T99" fmla="*/ 12 h 116"/>
              <a:gd name="T100" fmla="*/ 13 w 80"/>
              <a:gd name="T101" fmla="*/ 40 h 116"/>
              <a:gd name="T102" fmla="*/ 15 w 80"/>
              <a:gd name="T103" fmla="*/ 42 h 116"/>
              <a:gd name="T104" fmla="*/ 17 w 80"/>
              <a:gd name="T105" fmla="*/ 40 h 116"/>
              <a:gd name="T106" fmla="*/ 40 w 80"/>
              <a:gd name="T10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6">
                <a:moveTo>
                  <a:pt x="22" y="90"/>
                </a:moveTo>
                <a:cubicBezTo>
                  <a:pt x="23" y="95"/>
                  <a:pt x="23" y="95"/>
                  <a:pt x="23" y="95"/>
                </a:cubicBezTo>
                <a:cubicBezTo>
                  <a:pt x="28" y="98"/>
                  <a:pt x="34" y="99"/>
                  <a:pt x="40" y="99"/>
                </a:cubicBezTo>
                <a:cubicBezTo>
                  <a:pt x="47" y="99"/>
                  <a:pt x="53" y="98"/>
                  <a:pt x="58" y="96"/>
                </a:cubicBezTo>
                <a:cubicBezTo>
                  <a:pt x="59" y="90"/>
                  <a:pt x="59" y="90"/>
                  <a:pt x="59" y="90"/>
                </a:cubicBezTo>
                <a:cubicBezTo>
                  <a:pt x="53" y="92"/>
                  <a:pt x="47" y="93"/>
                  <a:pt x="40" y="93"/>
                </a:cubicBezTo>
                <a:cubicBezTo>
                  <a:pt x="34" y="93"/>
                  <a:pt x="28" y="92"/>
                  <a:pt x="22" y="90"/>
                </a:cubicBezTo>
                <a:close/>
                <a:moveTo>
                  <a:pt x="40" y="0"/>
                </a:moveTo>
                <a:cubicBezTo>
                  <a:pt x="18" y="0"/>
                  <a:pt x="0" y="18"/>
                  <a:pt x="0" y="40"/>
                </a:cubicBezTo>
                <a:cubicBezTo>
                  <a:pt x="0" y="55"/>
                  <a:pt x="8" y="67"/>
                  <a:pt x="20" y="74"/>
                </a:cubicBezTo>
                <a:cubicBezTo>
                  <a:pt x="21" y="84"/>
                  <a:pt x="21" y="84"/>
                  <a:pt x="21" y="84"/>
                </a:cubicBezTo>
                <a:cubicBezTo>
                  <a:pt x="27" y="87"/>
                  <a:pt x="33" y="88"/>
                  <a:pt x="40" y="88"/>
                </a:cubicBezTo>
                <a:cubicBezTo>
                  <a:pt x="47" y="88"/>
                  <a:pt x="54" y="87"/>
                  <a:pt x="60" y="84"/>
                </a:cubicBezTo>
                <a:cubicBezTo>
                  <a:pt x="61" y="74"/>
                  <a:pt x="61" y="74"/>
                  <a:pt x="61" y="74"/>
                </a:cubicBezTo>
                <a:cubicBezTo>
                  <a:pt x="73" y="67"/>
                  <a:pt x="80" y="55"/>
                  <a:pt x="80" y="40"/>
                </a:cubicBezTo>
                <a:cubicBezTo>
                  <a:pt x="80" y="18"/>
                  <a:pt x="63" y="0"/>
                  <a:pt x="40" y="0"/>
                </a:cubicBezTo>
                <a:close/>
                <a:moveTo>
                  <a:pt x="55" y="70"/>
                </a:moveTo>
                <a:cubicBezTo>
                  <a:pt x="54" y="79"/>
                  <a:pt x="54" y="79"/>
                  <a:pt x="54" y="79"/>
                </a:cubicBezTo>
                <a:cubicBezTo>
                  <a:pt x="54" y="79"/>
                  <a:pt x="51" y="81"/>
                  <a:pt x="40" y="81"/>
                </a:cubicBezTo>
                <a:cubicBezTo>
                  <a:pt x="30" y="81"/>
                  <a:pt x="27" y="79"/>
                  <a:pt x="27" y="79"/>
                </a:cubicBezTo>
                <a:cubicBezTo>
                  <a:pt x="26" y="70"/>
                  <a:pt x="26" y="70"/>
                  <a:pt x="26" y="70"/>
                </a:cubicBezTo>
                <a:cubicBezTo>
                  <a:pt x="15" y="64"/>
                  <a:pt x="8" y="53"/>
                  <a:pt x="8" y="40"/>
                </a:cubicBezTo>
                <a:cubicBezTo>
                  <a:pt x="8" y="22"/>
                  <a:pt x="22" y="7"/>
                  <a:pt x="40" y="7"/>
                </a:cubicBezTo>
                <a:cubicBezTo>
                  <a:pt x="59" y="7"/>
                  <a:pt x="73" y="22"/>
                  <a:pt x="73" y="40"/>
                </a:cubicBezTo>
                <a:cubicBezTo>
                  <a:pt x="73" y="53"/>
                  <a:pt x="66" y="64"/>
                  <a:pt x="55" y="70"/>
                </a:cubicBezTo>
                <a:close/>
                <a:moveTo>
                  <a:pt x="24" y="101"/>
                </a:moveTo>
                <a:cubicBezTo>
                  <a:pt x="24" y="107"/>
                  <a:pt x="24" y="107"/>
                  <a:pt x="24" y="107"/>
                </a:cubicBezTo>
                <a:cubicBezTo>
                  <a:pt x="24" y="107"/>
                  <a:pt x="26" y="109"/>
                  <a:pt x="30" y="110"/>
                </a:cubicBezTo>
                <a:cubicBezTo>
                  <a:pt x="30" y="114"/>
                  <a:pt x="30" y="114"/>
                  <a:pt x="30" y="114"/>
                </a:cubicBezTo>
                <a:cubicBezTo>
                  <a:pt x="30" y="114"/>
                  <a:pt x="33" y="116"/>
                  <a:pt x="40" y="116"/>
                </a:cubicBezTo>
                <a:cubicBezTo>
                  <a:pt x="48" y="116"/>
                  <a:pt x="51" y="114"/>
                  <a:pt x="51" y="114"/>
                </a:cubicBezTo>
                <a:cubicBezTo>
                  <a:pt x="51" y="110"/>
                  <a:pt x="51" y="110"/>
                  <a:pt x="51" y="110"/>
                </a:cubicBezTo>
                <a:cubicBezTo>
                  <a:pt x="55" y="109"/>
                  <a:pt x="56" y="107"/>
                  <a:pt x="56" y="107"/>
                </a:cubicBezTo>
                <a:cubicBezTo>
                  <a:pt x="57" y="101"/>
                  <a:pt x="57" y="101"/>
                  <a:pt x="57" y="101"/>
                </a:cubicBezTo>
                <a:cubicBezTo>
                  <a:pt x="52" y="103"/>
                  <a:pt x="46" y="104"/>
                  <a:pt x="40" y="104"/>
                </a:cubicBezTo>
                <a:cubicBezTo>
                  <a:pt x="34" y="104"/>
                  <a:pt x="29" y="103"/>
                  <a:pt x="24" y="101"/>
                </a:cubicBezTo>
                <a:close/>
                <a:moveTo>
                  <a:pt x="49" y="55"/>
                </a:moveTo>
                <a:cubicBezTo>
                  <a:pt x="40" y="39"/>
                  <a:pt x="40" y="39"/>
                  <a:pt x="40" y="39"/>
                </a:cubicBezTo>
                <a:cubicBezTo>
                  <a:pt x="32" y="55"/>
                  <a:pt x="32" y="55"/>
                  <a:pt x="32" y="55"/>
                </a:cubicBezTo>
                <a:cubicBezTo>
                  <a:pt x="28" y="47"/>
                  <a:pt x="28" y="47"/>
                  <a:pt x="28" y="47"/>
                </a:cubicBezTo>
                <a:cubicBezTo>
                  <a:pt x="22" y="50"/>
                  <a:pt x="22" y="50"/>
                  <a:pt x="22" y="50"/>
                </a:cubicBezTo>
                <a:cubicBezTo>
                  <a:pt x="31" y="69"/>
                  <a:pt x="31" y="69"/>
                  <a:pt x="31" y="69"/>
                </a:cubicBezTo>
                <a:cubicBezTo>
                  <a:pt x="40" y="52"/>
                  <a:pt x="40" y="52"/>
                  <a:pt x="40" y="52"/>
                </a:cubicBezTo>
                <a:cubicBezTo>
                  <a:pt x="50" y="69"/>
                  <a:pt x="50" y="69"/>
                  <a:pt x="50" y="69"/>
                </a:cubicBezTo>
                <a:cubicBezTo>
                  <a:pt x="59" y="50"/>
                  <a:pt x="59" y="50"/>
                  <a:pt x="59" y="50"/>
                </a:cubicBezTo>
                <a:cubicBezTo>
                  <a:pt x="53" y="47"/>
                  <a:pt x="53" y="47"/>
                  <a:pt x="53" y="47"/>
                </a:cubicBezTo>
                <a:lnTo>
                  <a:pt x="49" y="55"/>
                </a:lnTo>
                <a:close/>
                <a:moveTo>
                  <a:pt x="40" y="17"/>
                </a:moveTo>
                <a:cubicBezTo>
                  <a:pt x="42" y="17"/>
                  <a:pt x="43" y="16"/>
                  <a:pt x="43" y="14"/>
                </a:cubicBezTo>
                <a:cubicBezTo>
                  <a:pt x="43" y="13"/>
                  <a:pt x="42" y="12"/>
                  <a:pt x="40" y="12"/>
                </a:cubicBezTo>
                <a:cubicBezTo>
                  <a:pt x="25" y="12"/>
                  <a:pt x="13" y="25"/>
                  <a:pt x="13" y="40"/>
                </a:cubicBezTo>
                <a:cubicBezTo>
                  <a:pt x="13" y="41"/>
                  <a:pt x="14" y="42"/>
                  <a:pt x="15" y="42"/>
                </a:cubicBezTo>
                <a:cubicBezTo>
                  <a:pt x="16" y="42"/>
                  <a:pt x="17" y="41"/>
                  <a:pt x="17" y="40"/>
                </a:cubicBezTo>
                <a:cubicBezTo>
                  <a:pt x="17" y="27"/>
                  <a:pt x="27" y="17"/>
                  <a:pt x="40" y="17"/>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12" name="iṣļîdé">
            <a:extLst>
              <a:ext uri="{FF2B5EF4-FFF2-40B4-BE49-F238E27FC236}">
                <a16:creationId xmlns:a16="http://schemas.microsoft.com/office/drawing/2014/main" id="{37838323-D3A4-4AA7-AB09-43644818CC85}"/>
              </a:ext>
            </a:extLst>
          </p:cNvPr>
          <p:cNvSpPr/>
          <p:nvPr/>
        </p:nvSpPr>
        <p:spPr>
          <a:xfrm>
            <a:off x="7795001" y="2190406"/>
            <a:ext cx="675000" cy="675005"/>
          </a:xfrm>
          <a:prstGeom prst="ellipse">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13" name="íṥḷíḍe">
            <a:extLst>
              <a:ext uri="{FF2B5EF4-FFF2-40B4-BE49-F238E27FC236}">
                <a16:creationId xmlns:a16="http://schemas.microsoft.com/office/drawing/2014/main" id="{658177F7-8D2B-4D27-9F97-FC789660BF9F}"/>
              </a:ext>
            </a:extLst>
          </p:cNvPr>
          <p:cNvSpPr/>
          <p:nvPr/>
        </p:nvSpPr>
        <p:spPr bwMode="auto">
          <a:xfrm>
            <a:off x="7960408" y="235917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cs typeface="+mn-ea"/>
              <a:sym typeface="+mn-lt"/>
            </a:endParaRPr>
          </a:p>
        </p:txBody>
      </p:sp>
      <p:sp>
        <p:nvSpPr>
          <p:cNvPr id="18" name="Synergistically utilize technically sound portals with frictionless chains. Dramatically customize…">
            <a:extLst>
              <a:ext uri="{FF2B5EF4-FFF2-40B4-BE49-F238E27FC236}">
                <a16:creationId xmlns:a16="http://schemas.microsoft.com/office/drawing/2014/main" id="{BB50636A-DC73-4603-A4B1-DE6B0C9616C9}"/>
              </a:ext>
            </a:extLst>
          </p:cNvPr>
          <p:cNvSpPr txBox="1"/>
          <p:nvPr/>
        </p:nvSpPr>
        <p:spPr>
          <a:xfrm>
            <a:off x="8747607" y="2572295"/>
            <a:ext cx="1883039" cy="69474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altLang="zh-CN" sz="1600" kern="0" dirty="0">
                <a:solidFill>
                  <a:schemeClr val="bg1">
                    <a:lumMod val="50000"/>
                  </a:schemeClr>
                </a:solidFill>
                <a:latin typeface="Roboto Bold"/>
                <a:ea typeface="Roboto Bold"/>
                <a:cs typeface="+mn-ea"/>
                <a:sym typeface="+mn-lt"/>
              </a:rPr>
              <a:t>k</a:t>
            </a:r>
            <a:r>
              <a:rPr lang="zh-CN" altLang="en-US" sz="1600" kern="0" dirty="0">
                <a:solidFill>
                  <a:schemeClr val="bg1">
                    <a:lumMod val="50000"/>
                  </a:schemeClr>
                </a:solidFill>
                <a:latin typeface="Roboto Bold"/>
                <a:ea typeface="Roboto Bold"/>
                <a:cs typeface="+mn-ea"/>
                <a:sym typeface="+mn-lt"/>
              </a:rPr>
              <a:t>折交叉验证优化模型参数</a:t>
            </a:r>
            <a:endParaRPr lang="en-US" altLang="zh-CN" sz="1600" kern="0" dirty="0">
              <a:solidFill>
                <a:schemeClr val="bg1">
                  <a:lumMod val="50000"/>
                </a:schemeClr>
              </a:solidFill>
              <a:latin typeface="Roboto Bold"/>
              <a:ea typeface="Roboto Bold"/>
              <a:cs typeface="+mn-ea"/>
              <a:sym typeface="+mn-lt"/>
            </a:endParaRPr>
          </a:p>
        </p:txBody>
      </p:sp>
      <p:sp>
        <p:nvSpPr>
          <p:cNvPr id="19" name="iṩļïḓè">
            <a:extLst>
              <a:ext uri="{FF2B5EF4-FFF2-40B4-BE49-F238E27FC236}">
                <a16:creationId xmlns:a16="http://schemas.microsoft.com/office/drawing/2014/main" id="{C84BFC3B-5F84-4420-A2DA-A28717BA9544}"/>
              </a:ext>
            </a:extLst>
          </p:cNvPr>
          <p:cNvSpPr txBox="1"/>
          <p:nvPr/>
        </p:nvSpPr>
        <p:spPr bwMode="auto">
          <a:xfrm>
            <a:off x="8595429" y="2073816"/>
            <a:ext cx="1883038" cy="580942"/>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2000" b="1" dirty="0">
                <a:solidFill>
                  <a:srgbClr val="617767"/>
                </a:solidFill>
                <a:cs typeface="+mn-ea"/>
                <a:sym typeface="+mn-lt"/>
              </a:rPr>
              <a:t>算法模型优化</a:t>
            </a:r>
            <a:endParaRPr lang="en-US" altLang="zh-CN" sz="2000" b="1" dirty="0">
              <a:solidFill>
                <a:srgbClr val="617767"/>
              </a:solidFill>
              <a:cs typeface="+mn-ea"/>
              <a:sym typeface="+mn-lt"/>
            </a:endParaRPr>
          </a:p>
        </p:txBody>
      </p:sp>
      <p:sp>
        <p:nvSpPr>
          <p:cNvPr id="20" name="iṣļîdé">
            <a:extLst>
              <a:ext uri="{FF2B5EF4-FFF2-40B4-BE49-F238E27FC236}">
                <a16:creationId xmlns:a16="http://schemas.microsoft.com/office/drawing/2014/main" id="{B20C2C5B-E8FD-4A71-92D4-28FD19907D23}"/>
              </a:ext>
            </a:extLst>
          </p:cNvPr>
          <p:cNvSpPr/>
          <p:nvPr/>
        </p:nvSpPr>
        <p:spPr>
          <a:xfrm>
            <a:off x="3658248" y="2244582"/>
            <a:ext cx="675000" cy="675005"/>
          </a:xfrm>
          <a:prstGeom prst="ellipse">
            <a:avLst/>
          </a:prstGeom>
          <a:solidFill>
            <a:srgbClr val="6F2923"/>
          </a:solidFill>
          <a:ln>
            <a:noFill/>
          </a:ln>
        </p:spPr>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22" name="Synergistically utilize technically sound portals with frictionless chains. Dramatically customize…">
            <a:extLst>
              <a:ext uri="{FF2B5EF4-FFF2-40B4-BE49-F238E27FC236}">
                <a16:creationId xmlns:a16="http://schemas.microsoft.com/office/drawing/2014/main" id="{F2B14838-745E-4533-9AF4-4AE63369F904}"/>
              </a:ext>
            </a:extLst>
          </p:cNvPr>
          <p:cNvSpPr txBox="1"/>
          <p:nvPr/>
        </p:nvSpPr>
        <p:spPr>
          <a:xfrm>
            <a:off x="1399316" y="2568877"/>
            <a:ext cx="1883039" cy="69435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zh-CN" altLang="en-US" sz="1600" kern="0" dirty="0">
                <a:solidFill>
                  <a:schemeClr val="bg1">
                    <a:lumMod val="50000"/>
                  </a:schemeClr>
                </a:solidFill>
                <a:cs typeface="+mn-ea"/>
                <a:sym typeface="+mn-lt"/>
              </a:rPr>
              <a:t>更加符合正态分布</a:t>
            </a:r>
            <a:endParaRPr lang="en-US" altLang="zh-CN" sz="1600" kern="0" dirty="0">
              <a:solidFill>
                <a:schemeClr val="bg1">
                  <a:lumMod val="50000"/>
                </a:schemeClr>
              </a:solidFill>
              <a:cs typeface="+mn-ea"/>
              <a:sym typeface="+mn-lt"/>
            </a:endParaRPr>
          </a:p>
          <a:p>
            <a:pPr algn="r" defTabSz="412750" hangingPunct="0">
              <a:lnSpc>
                <a:spcPct val="150000"/>
              </a:lnSpc>
              <a:defRPr sz="2000" b="0">
                <a:solidFill>
                  <a:srgbClr val="1C1F25"/>
                </a:solidFill>
                <a:latin typeface="Roboto Bold"/>
                <a:ea typeface="Roboto Bold"/>
                <a:cs typeface="Roboto Bold"/>
                <a:sym typeface="Roboto Bold"/>
              </a:defRPr>
            </a:pPr>
            <a:r>
              <a:rPr lang="en-US" altLang="zh-CN" sz="1600" kern="0" dirty="0">
                <a:solidFill>
                  <a:schemeClr val="bg1">
                    <a:lumMod val="50000"/>
                  </a:schemeClr>
                </a:solidFill>
                <a:cs typeface="+mn-ea"/>
                <a:sym typeface="+mn-lt"/>
              </a:rPr>
              <a:t>Log</a:t>
            </a:r>
            <a:r>
              <a:rPr lang="zh-CN" altLang="en-US" sz="1600" kern="0" dirty="0">
                <a:solidFill>
                  <a:schemeClr val="bg1">
                    <a:lumMod val="50000"/>
                  </a:schemeClr>
                </a:solidFill>
                <a:cs typeface="+mn-ea"/>
                <a:sym typeface="+mn-lt"/>
              </a:rPr>
              <a:t>方法效果不佳</a:t>
            </a:r>
            <a:endParaRPr lang="en-US" altLang="zh-CN" sz="1600" kern="0" dirty="0">
              <a:solidFill>
                <a:schemeClr val="bg1">
                  <a:lumMod val="50000"/>
                </a:schemeClr>
              </a:solidFill>
              <a:cs typeface="+mn-ea"/>
              <a:sym typeface="+mn-lt"/>
            </a:endParaRPr>
          </a:p>
        </p:txBody>
      </p:sp>
      <p:sp>
        <p:nvSpPr>
          <p:cNvPr id="23" name="iṩļïḓè">
            <a:extLst>
              <a:ext uri="{FF2B5EF4-FFF2-40B4-BE49-F238E27FC236}">
                <a16:creationId xmlns:a16="http://schemas.microsoft.com/office/drawing/2014/main" id="{2E77D783-01E3-4437-B34C-FD84EE1FDE13}"/>
              </a:ext>
            </a:extLst>
          </p:cNvPr>
          <p:cNvSpPr txBox="1"/>
          <p:nvPr/>
        </p:nvSpPr>
        <p:spPr bwMode="auto">
          <a:xfrm>
            <a:off x="1727551" y="2065584"/>
            <a:ext cx="1659324" cy="580942"/>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2000" b="1" dirty="0">
                <a:solidFill>
                  <a:srgbClr val="6F2923"/>
                </a:solidFill>
                <a:cs typeface="+mn-ea"/>
                <a:sym typeface="+mn-lt"/>
              </a:rPr>
              <a:t>异常检测</a:t>
            </a:r>
            <a:endParaRPr lang="en-US" altLang="zh-CN" sz="2000" b="1" dirty="0">
              <a:solidFill>
                <a:srgbClr val="6F2923"/>
              </a:solidFill>
              <a:cs typeface="+mn-ea"/>
              <a:sym typeface="+mn-lt"/>
            </a:endParaRPr>
          </a:p>
        </p:txBody>
      </p:sp>
      <p:sp>
        <p:nvSpPr>
          <p:cNvPr id="24" name="iṣļîdé">
            <a:extLst>
              <a:ext uri="{FF2B5EF4-FFF2-40B4-BE49-F238E27FC236}">
                <a16:creationId xmlns:a16="http://schemas.microsoft.com/office/drawing/2014/main" id="{E887404E-EAD7-4BDC-9E9C-DD0EACC28839}"/>
              </a:ext>
            </a:extLst>
          </p:cNvPr>
          <p:cNvSpPr/>
          <p:nvPr/>
        </p:nvSpPr>
        <p:spPr>
          <a:xfrm>
            <a:off x="7795001" y="3926055"/>
            <a:ext cx="675000" cy="675005"/>
          </a:xfrm>
          <a:prstGeom prst="ellipse">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25" name="íṥḷíḍe">
            <a:extLst>
              <a:ext uri="{FF2B5EF4-FFF2-40B4-BE49-F238E27FC236}">
                <a16:creationId xmlns:a16="http://schemas.microsoft.com/office/drawing/2014/main" id="{C611670E-9EB4-4C2E-9672-AE57FF25BF1D}"/>
              </a:ext>
            </a:extLst>
          </p:cNvPr>
          <p:cNvSpPr/>
          <p:nvPr/>
        </p:nvSpPr>
        <p:spPr bwMode="auto">
          <a:xfrm>
            <a:off x="7960408" y="4094819"/>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cs typeface="+mn-ea"/>
              <a:sym typeface="+mn-lt"/>
            </a:endParaRPr>
          </a:p>
        </p:txBody>
      </p:sp>
      <p:sp>
        <p:nvSpPr>
          <p:cNvPr id="26" name="Synergistically utilize technically sound portals with frictionless chains. Dramatically customize…">
            <a:extLst>
              <a:ext uri="{FF2B5EF4-FFF2-40B4-BE49-F238E27FC236}">
                <a16:creationId xmlns:a16="http://schemas.microsoft.com/office/drawing/2014/main" id="{C1EB2CC5-39DB-4954-B7B8-38B1AF7DB302}"/>
              </a:ext>
            </a:extLst>
          </p:cNvPr>
          <p:cNvSpPr txBox="1"/>
          <p:nvPr/>
        </p:nvSpPr>
        <p:spPr>
          <a:xfrm>
            <a:off x="8747607" y="4307944"/>
            <a:ext cx="1883039" cy="106407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sz="1600" kern="0" dirty="0">
                <a:solidFill>
                  <a:schemeClr val="bg1">
                    <a:lumMod val="50000"/>
                  </a:schemeClr>
                </a:solidFill>
                <a:latin typeface="Roboto Bold"/>
                <a:ea typeface="Roboto Bold"/>
                <a:cs typeface="+mn-ea"/>
                <a:sym typeface="+mn-lt"/>
              </a:rPr>
              <a:t>针对数据标签不平衡的问题探索新的解决方法</a:t>
            </a:r>
            <a:endParaRPr lang="en-US" altLang="zh-CN" sz="1600" kern="0" dirty="0">
              <a:solidFill>
                <a:schemeClr val="bg1">
                  <a:lumMod val="50000"/>
                </a:schemeClr>
              </a:solidFill>
              <a:latin typeface="Roboto Bold"/>
              <a:ea typeface="Roboto Bold"/>
              <a:cs typeface="+mn-ea"/>
              <a:sym typeface="+mn-lt"/>
            </a:endParaRPr>
          </a:p>
        </p:txBody>
      </p:sp>
      <p:sp>
        <p:nvSpPr>
          <p:cNvPr id="27" name="iṩļïḓè">
            <a:extLst>
              <a:ext uri="{FF2B5EF4-FFF2-40B4-BE49-F238E27FC236}">
                <a16:creationId xmlns:a16="http://schemas.microsoft.com/office/drawing/2014/main" id="{C5353941-8BE6-4F2C-AA6C-4BFDBBDF5AFB}"/>
              </a:ext>
            </a:extLst>
          </p:cNvPr>
          <p:cNvSpPr txBox="1"/>
          <p:nvPr/>
        </p:nvSpPr>
        <p:spPr bwMode="auto">
          <a:xfrm>
            <a:off x="8595428" y="3809465"/>
            <a:ext cx="1883037" cy="580942"/>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2000" b="1" dirty="0">
                <a:solidFill>
                  <a:srgbClr val="617767"/>
                </a:solidFill>
                <a:cs typeface="+mn-ea"/>
                <a:sym typeface="+mn-lt"/>
              </a:rPr>
              <a:t>探索更多算法</a:t>
            </a:r>
            <a:endParaRPr lang="en-US" altLang="zh-CN" sz="2000" b="1" dirty="0">
              <a:solidFill>
                <a:srgbClr val="617767"/>
              </a:solidFill>
              <a:cs typeface="+mn-ea"/>
              <a:sym typeface="+mn-lt"/>
            </a:endParaRPr>
          </a:p>
        </p:txBody>
      </p:sp>
      <p:sp>
        <p:nvSpPr>
          <p:cNvPr id="30" name="Synergistically utilize technically sound portals with frictionless chains. Dramatically customize…">
            <a:extLst>
              <a:ext uri="{FF2B5EF4-FFF2-40B4-BE49-F238E27FC236}">
                <a16:creationId xmlns:a16="http://schemas.microsoft.com/office/drawing/2014/main" id="{4165A431-535F-4121-9E4E-156D11E55377}"/>
              </a:ext>
            </a:extLst>
          </p:cNvPr>
          <p:cNvSpPr txBox="1"/>
          <p:nvPr/>
        </p:nvSpPr>
        <p:spPr>
          <a:xfrm>
            <a:off x="1367078" y="4307944"/>
            <a:ext cx="1883039" cy="69474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zh-CN" altLang="en-US" sz="1600" kern="0" dirty="0">
                <a:solidFill>
                  <a:schemeClr val="bg1">
                    <a:lumMod val="50000"/>
                  </a:schemeClr>
                </a:solidFill>
                <a:latin typeface="Roboto Bold"/>
                <a:ea typeface="Roboto Bold"/>
                <a:cs typeface="+mn-ea"/>
                <a:sym typeface="+mn-lt"/>
              </a:rPr>
              <a:t>使用去异常、去噪音、</a:t>
            </a:r>
            <a:r>
              <a:rPr lang="en-US" altLang="zh-CN" sz="1600" kern="0" dirty="0" err="1">
                <a:solidFill>
                  <a:schemeClr val="bg1">
                    <a:lumMod val="50000"/>
                  </a:schemeClr>
                </a:solidFill>
                <a:latin typeface="Roboto Bold"/>
                <a:ea typeface="Roboto Bold"/>
                <a:cs typeface="+mn-ea"/>
                <a:sym typeface="+mn-lt"/>
              </a:rPr>
              <a:t>Wilt_PCA</a:t>
            </a:r>
            <a:r>
              <a:rPr lang="zh-CN" altLang="en-US" sz="1600" kern="0" dirty="0">
                <a:solidFill>
                  <a:schemeClr val="bg1">
                    <a:lumMod val="50000"/>
                  </a:schemeClr>
                </a:solidFill>
                <a:latin typeface="Roboto Bold"/>
                <a:ea typeface="Roboto Bold"/>
                <a:cs typeface="+mn-ea"/>
                <a:sym typeface="+mn-lt"/>
              </a:rPr>
              <a:t>数据</a:t>
            </a:r>
            <a:endParaRPr lang="en-US" altLang="zh-CN" sz="1600" kern="0" dirty="0">
              <a:solidFill>
                <a:schemeClr val="bg1">
                  <a:lumMod val="50000"/>
                </a:schemeClr>
              </a:solidFill>
              <a:latin typeface="Roboto Bold"/>
              <a:ea typeface="Roboto Bold"/>
              <a:cs typeface="+mn-ea"/>
              <a:sym typeface="+mn-lt"/>
            </a:endParaRPr>
          </a:p>
        </p:txBody>
      </p:sp>
      <p:sp>
        <p:nvSpPr>
          <p:cNvPr id="31" name="iṩļïḓè">
            <a:extLst>
              <a:ext uri="{FF2B5EF4-FFF2-40B4-BE49-F238E27FC236}">
                <a16:creationId xmlns:a16="http://schemas.microsoft.com/office/drawing/2014/main" id="{A4EBB670-D598-4ED5-A1F6-0FE8708FC42F}"/>
              </a:ext>
            </a:extLst>
          </p:cNvPr>
          <p:cNvSpPr txBox="1"/>
          <p:nvPr/>
        </p:nvSpPr>
        <p:spPr bwMode="auto">
          <a:xfrm>
            <a:off x="1464697" y="3882299"/>
            <a:ext cx="1947460" cy="580942"/>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2000" b="1" dirty="0">
                <a:solidFill>
                  <a:srgbClr val="6F2923"/>
                </a:solidFill>
                <a:cs typeface="+mn-ea"/>
                <a:sym typeface="+mn-lt"/>
              </a:rPr>
              <a:t>增加清洗程度</a:t>
            </a:r>
            <a:endParaRPr lang="en-US" altLang="zh-CN" sz="2000" b="1" dirty="0">
              <a:solidFill>
                <a:srgbClr val="6F2923"/>
              </a:solidFill>
              <a:cs typeface="+mn-ea"/>
              <a:sym typeface="+mn-lt"/>
            </a:endParaRPr>
          </a:p>
        </p:txBody>
      </p:sp>
      <p:grpSp>
        <p:nvGrpSpPr>
          <p:cNvPr id="32" name="组合 31">
            <a:extLst>
              <a:ext uri="{FF2B5EF4-FFF2-40B4-BE49-F238E27FC236}">
                <a16:creationId xmlns:a16="http://schemas.microsoft.com/office/drawing/2014/main" id="{804A9FE8-1292-48A0-99D4-40409A81E111}"/>
              </a:ext>
            </a:extLst>
          </p:cNvPr>
          <p:cNvGrpSpPr/>
          <p:nvPr/>
        </p:nvGrpSpPr>
        <p:grpSpPr>
          <a:xfrm rot="5400000">
            <a:off x="955738" y="-169990"/>
            <a:ext cx="101370" cy="1330760"/>
            <a:chOff x="508216" y="2820579"/>
            <a:chExt cx="196770" cy="2583143"/>
          </a:xfrm>
          <a:solidFill>
            <a:srgbClr val="617767"/>
          </a:solidFill>
        </p:grpSpPr>
        <p:sp>
          <p:nvSpPr>
            <p:cNvPr id="33" name="椭圆 32">
              <a:extLst>
                <a:ext uri="{FF2B5EF4-FFF2-40B4-BE49-F238E27FC236}">
                  <a16:creationId xmlns:a16="http://schemas.microsoft.com/office/drawing/2014/main" id="{DD704242-ECB8-40D9-AE12-3D1B2C7D71F8}"/>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4" name="直接连接符 33">
              <a:extLst>
                <a:ext uri="{FF2B5EF4-FFF2-40B4-BE49-F238E27FC236}">
                  <a16:creationId xmlns:a16="http://schemas.microsoft.com/office/drawing/2014/main" id="{17C8C048-5959-4B0D-A8C0-CF704A1DB85E}"/>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4160E448-9F63-4810-A508-FEA1006D07BC}"/>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a:extLst>
                <a:ext uri="{FF2B5EF4-FFF2-40B4-BE49-F238E27FC236}">
                  <a16:creationId xmlns:a16="http://schemas.microsoft.com/office/drawing/2014/main" id="{E4E8A005-CC9D-4C81-856A-7ACFF4B5139C}"/>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DEC0DDC8-3A17-433B-AF47-1B49B0869A68}"/>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iŝľíďe">
            <a:extLst>
              <a:ext uri="{FF2B5EF4-FFF2-40B4-BE49-F238E27FC236}">
                <a16:creationId xmlns:a16="http://schemas.microsoft.com/office/drawing/2014/main" id="{41F4E7FF-A6B3-E0B3-1D6D-78E1785336B5}"/>
              </a:ext>
            </a:extLst>
          </p:cNvPr>
          <p:cNvSpPr/>
          <p:nvPr/>
        </p:nvSpPr>
        <p:spPr>
          <a:xfrm>
            <a:off x="5014092" y="2804871"/>
            <a:ext cx="2121210" cy="1739067"/>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rgbClr val="6F2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cs typeface="+mn-ea"/>
              <a:sym typeface="+mn-lt"/>
            </a:endParaRPr>
          </a:p>
        </p:txBody>
      </p:sp>
      <p:sp>
        <p:nvSpPr>
          <p:cNvPr id="4" name="ïSḷiḍê">
            <a:extLst>
              <a:ext uri="{FF2B5EF4-FFF2-40B4-BE49-F238E27FC236}">
                <a16:creationId xmlns:a16="http://schemas.microsoft.com/office/drawing/2014/main" id="{3B2ABC08-616F-0BC8-D54C-8FBDDDE6B405}"/>
              </a:ext>
            </a:extLst>
          </p:cNvPr>
          <p:cNvSpPr/>
          <p:nvPr/>
        </p:nvSpPr>
        <p:spPr bwMode="auto">
          <a:xfrm>
            <a:off x="3882832" y="2418355"/>
            <a:ext cx="225832" cy="327457"/>
          </a:xfrm>
          <a:custGeom>
            <a:avLst/>
            <a:gdLst>
              <a:gd name="T0" fmla="*/ 22 w 80"/>
              <a:gd name="T1" fmla="*/ 90 h 116"/>
              <a:gd name="T2" fmla="*/ 23 w 80"/>
              <a:gd name="T3" fmla="*/ 95 h 116"/>
              <a:gd name="T4" fmla="*/ 40 w 80"/>
              <a:gd name="T5" fmla="*/ 99 h 116"/>
              <a:gd name="T6" fmla="*/ 58 w 80"/>
              <a:gd name="T7" fmla="*/ 96 h 116"/>
              <a:gd name="T8" fmla="*/ 59 w 80"/>
              <a:gd name="T9" fmla="*/ 90 h 116"/>
              <a:gd name="T10" fmla="*/ 40 w 80"/>
              <a:gd name="T11" fmla="*/ 93 h 116"/>
              <a:gd name="T12" fmla="*/ 22 w 80"/>
              <a:gd name="T13" fmla="*/ 90 h 116"/>
              <a:gd name="T14" fmla="*/ 40 w 80"/>
              <a:gd name="T15" fmla="*/ 0 h 116"/>
              <a:gd name="T16" fmla="*/ 0 w 80"/>
              <a:gd name="T17" fmla="*/ 40 h 116"/>
              <a:gd name="T18" fmla="*/ 20 w 80"/>
              <a:gd name="T19" fmla="*/ 74 h 116"/>
              <a:gd name="T20" fmla="*/ 21 w 80"/>
              <a:gd name="T21" fmla="*/ 84 h 116"/>
              <a:gd name="T22" fmla="*/ 40 w 80"/>
              <a:gd name="T23" fmla="*/ 88 h 116"/>
              <a:gd name="T24" fmla="*/ 60 w 80"/>
              <a:gd name="T25" fmla="*/ 84 h 116"/>
              <a:gd name="T26" fmla="*/ 61 w 80"/>
              <a:gd name="T27" fmla="*/ 74 h 116"/>
              <a:gd name="T28" fmla="*/ 80 w 80"/>
              <a:gd name="T29" fmla="*/ 40 h 116"/>
              <a:gd name="T30" fmla="*/ 40 w 80"/>
              <a:gd name="T31" fmla="*/ 0 h 116"/>
              <a:gd name="T32" fmla="*/ 55 w 80"/>
              <a:gd name="T33" fmla="*/ 70 h 116"/>
              <a:gd name="T34" fmla="*/ 54 w 80"/>
              <a:gd name="T35" fmla="*/ 79 h 116"/>
              <a:gd name="T36" fmla="*/ 40 w 80"/>
              <a:gd name="T37" fmla="*/ 81 h 116"/>
              <a:gd name="T38" fmla="*/ 27 w 80"/>
              <a:gd name="T39" fmla="*/ 79 h 116"/>
              <a:gd name="T40" fmla="*/ 26 w 80"/>
              <a:gd name="T41" fmla="*/ 70 h 116"/>
              <a:gd name="T42" fmla="*/ 8 w 80"/>
              <a:gd name="T43" fmla="*/ 40 h 116"/>
              <a:gd name="T44" fmla="*/ 40 w 80"/>
              <a:gd name="T45" fmla="*/ 7 h 116"/>
              <a:gd name="T46" fmla="*/ 73 w 80"/>
              <a:gd name="T47" fmla="*/ 40 h 116"/>
              <a:gd name="T48" fmla="*/ 55 w 80"/>
              <a:gd name="T49" fmla="*/ 70 h 116"/>
              <a:gd name="T50" fmla="*/ 24 w 80"/>
              <a:gd name="T51" fmla="*/ 101 h 116"/>
              <a:gd name="T52" fmla="*/ 24 w 80"/>
              <a:gd name="T53" fmla="*/ 107 h 116"/>
              <a:gd name="T54" fmla="*/ 30 w 80"/>
              <a:gd name="T55" fmla="*/ 110 h 116"/>
              <a:gd name="T56" fmla="*/ 30 w 80"/>
              <a:gd name="T57" fmla="*/ 114 h 116"/>
              <a:gd name="T58" fmla="*/ 40 w 80"/>
              <a:gd name="T59" fmla="*/ 116 h 116"/>
              <a:gd name="T60" fmla="*/ 51 w 80"/>
              <a:gd name="T61" fmla="*/ 114 h 116"/>
              <a:gd name="T62" fmla="*/ 51 w 80"/>
              <a:gd name="T63" fmla="*/ 110 h 116"/>
              <a:gd name="T64" fmla="*/ 56 w 80"/>
              <a:gd name="T65" fmla="*/ 107 h 116"/>
              <a:gd name="T66" fmla="*/ 57 w 80"/>
              <a:gd name="T67" fmla="*/ 101 h 116"/>
              <a:gd name="T68" fmla="*/ 40 w 80"/>
              <a:gd name="T69" fmla="*/ 104 h 116"/>
              <a:gd name="T70" fmla="*/ 24 w 80"/>
              <a:gd name="T71" fmla="*/ 101 h 116"/>
              <a:gd name="T72" fmla="*/ 49 w 80"/>
              <a:gd name="T73" fmla="*/ 55 h 116"/>
              <a:gd name="T74" fmla="*/ 40 w 80"/>
              <a:gd name="T75" fmla="*/ 39 h 116"/>
              <a:gd name="T76" fmla="*/ 32 w 80"/>
              <a:gd name="T77" fmla="*/ 55 h 116"/>
              <a:gd name="T78" fmla="*/ 28 w 80"/>
              <a:gd name="T79" fmla="*/ 47 h 116"/>
              <a:gd name="T80" fmla="*/ 22 w 80"/>
              <a:gd name="T81" fmla="*/ 50 h 116"/>
              <a:gd name="T82" fmla="*/ 31 w 80"/>
              <a:gd name="T83" fmla="*/ 69 h 116"/>
              <a:gd name="T84" fmla="*/ 40 w 80"/>
              <a:gd name="T85" fmla="*/ 52 h 116"/>
              <a:gd name="T86" fmla="*/ 50 w 80"/>
              <a:gd name="T87" fmla="*/ 69 h 116"/>
              <a:gd name="T88" fmla="*/ 59 w 80"/>
              <a:gd name="T89" fmla="*/ 50 h 116"/>
              <a:gd name="T90" fmla="*/ 53 w 80"/>
              <a:gd name="T91" fmla="*/ 47 h 116"/>
              <a:gd name="T92" fmla="*/ 49 w 80"/>
              <a:gd name="T93" fmla="*/ 55 h 116"/>
              <a:gd name="T94" fmla="*/ 40 w 80"/>
              <a:gd name="T95" fmla="*/ 17 h 116"/>
              <a:gd name="T96" fmla="*/ 43 w 80"/>
              <a:gd name="T97" fmla="*/ 14 h 116"/>
              <a:gd name="T98" fmla="*/ 40 w 80"/>
              <a:gd name="T99" fmla="*/ 12 h 116"/>
              <a:gd name="T100" fmla="*/ 13 w 80"/>
              <a:gd name="T101" fmla="*/ 40 h 116"/>
              <a:gd name="T102" fmla="*/ 15 w 80"/>
              <a:gd name="T103" fmla="*/ 42 h 116"/>
              <a:gd name="T104" fmla="*/ 17 w 80"/>
              <a:gd name="T105" fmla="*/ 40 h 116"/>
              <a:gd name="T106" fmla="*/ 40 w 80"/>
              <a:gd name="T10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6">
                <a:moveTo>
                  <a:pt x="22" y="90"/>
                </a:moveTo>
                <a:cubicBezTo>
                  <a:pt x="23" y="95"/>
                  <a:pt x="23" y="95"/>
                  <a:pt x="23" y="95"/>
                </a:cubicBezTo>
                <a:cubicBezTo>
                  <a:pt x="28" y="98"/>
                  <a:pt x="34" y="99"/>
                  <a:pt x="40" y="99"/>
                </a:cubicBezTo>
                <a:cubicBezTo>
                  <a:pt x="47" y="99"/>
                  <a:pt x="53" y="98"/>
                  <a:pt x="58" y="96"/>
                </a:cubicBezTo>
                <a:cubicBezTo>
                  <a:pt x="59" y="90"/>
                  <a:pt x="59" y="90"/>
                  <a:pt x="59" y="90"/>
                </a:cubicBezTo>
                <a:cubicBezTo>
                  <a:pt x="53" y="92"/>
                  <a:pt x="47" y="93"/>
                  <a:pt x="40" y="93"/>
                </a:cubicBezTo>
                <a:cubicBezTo>
                  <a:pt x="34" y="93"/>
                  <a:pt x="28" y="92"/>
                  <a:pt x="22" y="90"/>
                </a:cubicBezTo>
                <a:close/>
                <a:moveTo>
                  <a:pt x="40" y="0"/>
                </a:moveTo>
                <a:cubicBezTo>
                  <a:pt x="18" y="0"/>
                  <a:pt x="0" y="18"/>
                  <a:pt x="0" y="40"/>
                </a:cubicBezTo>
                <a:cubicBezTo>
                  <a:pt x="0" y="55"/>
                  <a:pt x="8" y="67"/>
                  <a:pt x="20" y="74"/>
                </a:cubicBezTo>
                <a:cubicBezTo>
                  <a:pt x="21" y="84"/>
                  <a:pt x="21" y="84"/>
                  <a:pt x="21" y="84"/>
                </a:cubicBezTo>
                <a:cubicBezTo>
                  <a:pt x="27" y="87"/>
                  <a:pt x="33" y="88"/>
                  <a:pt x="40" y="88"/>
                </a:cubicBezTo>
                <a:cubicBezTo>
                  <a:pt x="47" y="88"/>
                  <a:pt x="54" y="87"/>
                  <a:pt x="60" y="84"/>
                </a:cubicBezTo>
                <a:cubicBezTo>
                  <a:pt x="61" y="74"/>
                  <a:pt x="61" y="74"/>
                  <a:pt x="61" y="74"/>
                </a:cubicBezTo>
                <a:cubicBezTo>
                  <a:pt x="73" y="67"/>
                  <a:pt x="80" y="55"/>
                  <a:pt x="80" y="40"/>
                </a:cubicBezTo>
                <a:cubicBezTo>
                  <a:pt x="80" y="18"/>
                  <a:pt x="63" y="0"/>
                  <a:pt x="40" y="0"/>
                </a:cubicBezTo>
                <a:close/>
                <a:moveTo>
                  <a:pt x="55" y="70"/>
                </a:moveTo>
                <a:cubicBezTo>
                  <a:pt x="54" y="79"/>
                  <a:pt x="54" y="79"/>
                  <a:pt x="54" y="79"/>
                </a:cubicBezTo>
                <a:cubicBezTo>
                  <a:pt x="54" y="79"/>
                  <a:pt x="51" y="81"/>
                  <a:pt x="40" y="81"/>
                </a:cubicBezTo>
                <a:cubicBezTo>
                  <a:pt x="30" y="81"/>
                  <a:pt x="27" y="79"/>
                  <a:pt x="27" y="79"/>
                </a:cubicBezTo>
                <a:cubicBezTo>
                  <a:pt x="26" y="70"/>
                  <a:pt x="26" y="70"/>
                  <a:pt x="26" y="70"/>
                </a:cubicBezTo>
                <a:cubicBezTo>
                  <a:pt x="15" y="64"/>
                  <a:pt x="8" y="53"/>
                  <a:pt x="8" y="40"/>
                </a:cubicBezTo>
                <a:cubicBezTo>
                  <a:pt x="8" y="22"/>
                  <a:pt x="22" y="7"/>
                  <a:pt x="40" y="7"/>
                </a:cubicBezTo>
                <a:cubicBezTo>
                  <a:pt x="59" y="7"/>
                  <a:pt x="73" y="22"/>
                  <a:pt x="73" y="40"/>
                </a:cubicBezTo>
                <a:cubicBezTo>
                  <a:pt x="73" y="53"/>
                  <a:pt x="66" y="64"/>
                  <a:pt x="55" y="70"/>
                </a:cubicBezTo>
                <a:close/>
                <a:moveTo>
                  <a:pt x="24" y="101"/>
                </a:moveTo>
                <a:cubicBezTo>
                  <a:pt x="24" y="107"/>
                  <a:pt x="24" y="107"/>
                  <a:pt x="24" y="107"/>
                </a:cubicBezTo>
                <a:cubicBezTo>
                  <a:pt x="24" y="107"/>
                  <a:pt x="26" y="109"/>
                  <a:pt x="30" y="110"/>
                </a:cubicBezTo>
                <a:cubicBezTo>
                  <a:pt x="30" y="114"/>
                  <a:pt x="30" y="114"/>
                  <a:pt x="30" y="114"/>
                </a:cubicBezTo>
                <a:cubicBezTo>
                  <a:pt x="30" y="114"/>
                  <a:pt x="33" y="116"/>
                  <a:pt x="40" y="116"/>
                </a:cubicBezTo>
                <a:cubicBezTo>
                  <a:pt x="48" y="116"/>
                  <a:pt x="51" y="114"/>
                  <a:pt x="51" y="114"/>
                </a:cubicBezTo>
                <a:cubicBezTo>
                  <a:pt x="51" y="110"/>
                  <a:pt x="51" y="110"/>
                  <a:pt x="51" y="110"/>
                </a:cubicBezTo>
                <a:cubicBezTo>
                  <a:pt x="55" y="109"/>
                  <a:pt x="56" y="107"/>
                  <a:pt x="56" y="107"/>
                </a:cubicBezTo>
                <a:cubicBezTo>
                  <a:pt x="57" y="101"/>
                  <a:pt x="57" y="101"/>
                  <a:pt x="57" y="101"/>
                </a:cubicBezTo>
                <a:cubicBezTo>
                  <a:pt x="52" y="103"/>
                  <a:pt x="46" y="104"/>
                  <a:pt x="40" y="104"/>
                </a:cubicBezTo>
                <a:cubicBezTo>
                  <a:pt x="34" y="104"/>
                  <a:pt x="29" y="103"/>
                  <a:pt x="24" y="101"/>
                </a:cubicBezTo>
                <a:close/>
                <a:moveTo>
                  <a:pt x="49" y="55"/>
                </a:moveTo>
                <a:cubicBezTo>
                  <a:pt x="40" y="39"/>
                  <a:pt x="40" y="39"/>
                  <a:pt x="40" y="39"/>
                </a:cubicBezTo>
                <a:cubicBezTo>
                  <a:pt x="32" y="55"/>
                  <a:pt x="32" y="55"/>
                  <a:pt x="32" y="55"/>
                </a:cubicBezTo>
                <a:cubicBezTo>
                  <a:pt x="28" y="47"/>
                  <a:pt x="28" y="47"/>
                  <a:pt x="28" y="47"/>
                </a:cubicBezTo>
                <a:cubicBezTo>
                  <a:pt x="22" y="50"/>
                  <a:pt x="22" y="50"/>
                  <a:pt x="22" y="50"/>
                </a:cubicBezTo>
                <a:cubicBezTo>
                  <a:pt x="31" y="69"/>
                  <a:pt x="31" y="69"/>
                  <a:pt x="31" y="69"/>
                </a:cubicBezTo>
                <a:cubicBezTo>
                  <a:pt x="40" y="52"/>
                  <a:pt x="40" y="52"/>
                  <a:pt x="40" y="52"/>
                </a:cubicBezTo>
                <a:cubicBezTo>
                  <a:pt x="50" y="69"/>
                  <a:pt x="50" y="69"/>
                  <a:pt x="50" y="69"/>
                </a:cubicBezTo>
                <a:cubicBezTo>
                  <a:pt x="59" y="50"/>
                  <a:pt x="59" y="50"/>
                  <a:pt x="59" y="50"/>
                </a:cubicBezTo>
                <a:cubicBezTo>
                  <a:pt x="53" y="47"/>
                  <a:pt x="53" y="47"/>
                  <a:pt x="53" y="47"/>
                </a:cubicBezTo>
                <a:lnTo>
                  <a:pt x="49" y="55"/>
                </a:lnTo>
                <a:close/>
                <a:moveTo>
                  <a:pt x="40" y="17"/>
                </a:moveTo>
                <a:cubicBezTo>
                  <a:pt x="42" y="17"/>
                  <a:pt x="43" y="16"/>
                  <a:pt x="43" y="14"/>
                </a:cubicBezTo>
                <a:cubicBezTo>
                  <a:pt x="43" y="13"/>
                  <a:pt x="42" y="12"/>
                  <a:pt x="40" y="12"/>
                </a:cubicBezTo>
                <a:cubicBezTo>
                  <a:pt x="25" y="12"/>
                  <a:pt x="13" y="25"/>
                  <a:pt x="13" y="40"/>
                </a:cubicBezTo>
                <a:cubicBezTo>
                  <a:pt x="13" y="41"/>
                  <a:pt x="14" y="42"/>
                  <a:pt x="15" y="42"/>
                </a:cubicBezTo>
                <a:cubicBezTo>
                  <a:pt x="16" y="42"/>
                  <a:pt x="17" y="41"/>
                  <a:pt x="17" y="40"/>
                </a:cubicBezTo>
                <a:cubicBezTo>
                  <a:pt x="17" y="27"/>
                  <a:pt x="27" y="17"/>
                  <a:pt x="40" y="17"/>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7" name="iṣļîdé">
            <a:extLst>
              <a:ext uri="{FF2B5EF4-FFF2-40B4-BE49-F238E27FC236}">
                <a16:creationId xmlns:a16="http://schemas.microsoft.com/office/drawing/2014/main" id="{8E8A1228-675A-2F17-BF70-38A71A46F4F3}"/>
              </a:ext>
            </a:extLst>
          </p:cNvPr>
          <p:cNvSpPr/>
          <p:nvPr/>
        </p:nvSpPr>
        <p:spPr>
          <a:xfrm>
            <a:off x="7795001" y="2190406"/>
            <a:ext cx="675000" cy="675005"/>
          </a:xfrm>
          <a:prstGeom prst="ellipse">
            <a:avLst/>
          </a:prstGeom>
          <a:solidFill>
            <a:srgbClr val="617767"/>
          </a:solidFill>
          <a:ln>
            <a:noFill/>
          </a:ln>
        </p:spPr>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8" name="ïSḷiḍê">
            <a:extLst>
              <a:ext uri="{FF2B5EF4-FFF2-40B4-BE49-F238E27FC236}">
                <a16:creationId xmlns:a16="http://schemas.microsoft.com/office/drawing/2014/main" id="{5604BB35-9130-75C2-E171-92D110EFEA04}"/>
              </a:ext>
            </a:extLst>
          </p:cNvPr>
          <p:cNvSpPr/>
          <p:nvPr/>
        </p:nvSpPr>
        <p:spPr bwMode="auto">
          <a:xfrm>
            <a:off x="8019585" y="2364179"/>
            <a:ext cx="225832" cy="327457"/>
          </a:xfrm>
          <a:custGeom>
            <a:avLst/>
            <a:gdLst>
              <a:gd name="T0" fmla="*/ 22 w 80"/>
              <a:gd name="T1" fmla="*/ 90 h 116"/>
              <a:gd name="T2" fmla="*/ 23 w 80"/>
              <a:gd name="T3" fmla="*/ 95 h 116"/>
              <a:gd name="T4" fmla="*/ 40 w 80"/>
              <a:gd name="T5" fmla="*/ 99 h 116"/>
              <a:gd name="T6" fmla="*/ 58 w 80"/>
              <a:gd name="T7" fmla="*/ 96 h 116"/>
              <a:gd name="T8" fmla="*/ 59 w 80"/>
              <a:gd name="T9" fmla="*/ 90 h 116"/>
              <a:gd name="T10" fmla="*/ 40 w 80"/>
              <a:gd name="T11" fmla="*/ 93 h 116"/>
              <a:gd name="T12" fmla="*/ 22 w 80"/>
              <a:gd name="T13" fmla="*/ 90 h 116"/>
              <a:gd name="T14" fmla="*/ 40 w 80"/>
              <a:gd name="T15" fmla="*/ 0 h 116"/>
              <a:gd name="T16" fmla="*/ 0 w 80"/>
              <a:gd name="T17" fmla="*/ 40 h 116"/>
              <a:gd name="T18" fmla="*/ 20 w 80"/>
              <a:gd name="T19" fmla="*/ 74 h 116"/>
              <a:gd name="T20" fmla="*/ 21 w 80"/>
              <a:gd name="T21" fmla="*/ 84 h 116"/>
              <a:gd name="T22" fmla="*/ 40 w 80"/>
              <a:gd name="T23" fmla="*/ 88 h 116"/>
              <a:gd name="T24" fmla="*/ 60 w 80"/>
              <a:gd name="T25" fmla="*/ 84 h 116"/>
              <a:gd name="T26" fmla="*/ 61 w 80"/>
              <a:gd name="T27" fmla="*/ 74 h 116"/>
              <a:gd name="T28" fmla="*/ 80 w 80"/>
              <a:gd name="T29" fmla="*/ 40 h 116"/>
              <a:gd name="T30" fmla="*/ 40 w 80"/>
              <a:gd name="T31" fmla="*/ 0 h 116"/>
              <a:gd name="T32" fmla="*/ 55 w 80"/>
              <a:gd name="T33" fmla="*/ 70 h 116"/>
              <a:gd name="T34" fmla="*/ 54 w 80"/>
              <a:gd name="T35" fmla="*/ 79 h 116"/>
              <a:gd name="T36" fmla="*/ 40 w 80"/>
              <a:gd name="T37" fmla="*/ 81 h 116"/>
              <a:gd name="T38" fmla="*/ 27 w 80"/>
              <a:gd name="T39" fmla="*/ 79 h 116"/>
              <a:gd name="T40" fmla="*/ 26 w 80"/>
              <a:gd name="T41" fmla="*/ 70 h 116"/>
              <a:gd name="T42" fmla="*/ 8 w 80"/>
              <a:gd name="T43" fmla="*/ 40 h 116"/>
              <a:gd name="T44" fmla="*/ 40 w 80"/>
              <a:gd name="T45" fmla="*/ 7 h 116"/>
              <a:gd name="T46" fmla="*/ 73 w 80"/>
              <a:gd name="T47" fmla="*/ 40 h 116"/>
              <a:gd name="T48" fmla="*/ 55 w 80"/>
              <a:gd name="T49" fmla="*/ 70 h 116"/>
              <a:gd name="T50" fmla="*/ 24 w 80"/>
              <a:gd name="T51" fmla="*/ 101 h 116"/>
              <a:gd name="T52" fmla="*/ 24 w 80"/>
              <a:gd name="T53" fmla="*/ 107 h 116"/>
              <a:gd name="T54" fmla="*/ 30 w 80"/>
              <a:gd name="T55" fmla="*/ 110 h 116"/>
              <a:gd name="T56" fmla="*/ 30 w 80"/>
              <a:gd name="T57" fmla="*/ 114 h 116"/>
              <a:gd name="T58" fmla="*/ 40 w 80"/>
              <a:gd name="T59" fmla="*/ 116 h 116"/>
              <a:gd name="T60" fmla="*/ 51 w 80"/>
              <a:gd name="T61" fmla="*/ 114 h 116"/>
              <a:gd name="T62" fmla="*/ 51 w 80"/>
              <a:gd name="T63" fmla="*/ 110 h 116"/>
              <a:gd name="T64" fmla="*/ 56 w 80"/>
              <a:gd name="T65" fmla="*/ 107 h 116"/>
              <a:gd name="T66" fmla="*/ 57 w 80"/>
              <a:gd name="T67" fmla="*/ 101 h 116"/>
              <a:gd name="T68" fmla="*/ 40 w 80"/>
              <a:gd name="T69" fmla="*/ 104 h 116"/>
              <a:gd name="T70" fmla="*/ 24 w 80"/>
              <a:gd name="T71" fmla="*/ 101 h 116"/>
              <a:gd name="T72" fmla="*/ 49 w 80"/>
              <a:gd name="T73" fmla="*/ 55 h 116"/>
              <a:gd name="T74" fmla="*/ 40 w 80"/>
              <a:gd name="T75" fmla="*/ 39 h 116"/>
              <a:gd name="T76" fmla="*/ 32 w 80"/>
              <a:gd name="T77" fmla="*/ 55 h 116"/>
              <a:gd name="T78" fmla="*/ 28 w 80"/>
              <a:gd name="T79" fmla="*/ 47 h 116"/>
              <a:gd name="T80" fmla="*/ 22 w 80"/>
              <a:gd name="T81" fmla="*/ 50 h 116"/>
              <a:gd name="T82" fmla="*/ 31 w 80"/>
              <a:gd name="T83" fmla="*/ 69 h 116"/>
              <a:gd name="T84" fmla="*/ 40 w 80"/>
              <a:gd name="T85" fmla="*/ 52 h 116"/>
              <a:gd name="T86" fmla="*/ 50 w 80"/>
              <a:gd name="T87" fmla="*/ 69 h 116"/>
              <a:gd name="T88" fmla="*/ 59 w 80"/>
              <a:gd name="T89" fmla="*/ 50 h 116"/>
              <a:gd name="T90" fmla="*/ 53 w 80"/>
              <a:gd name="T91" fmla="*/ 47 h 116"/>
              <a:gd name="T92" fmla="*/ 49 w 80"/>
              <a:gd name="T93" fmla="*/ 55 h 116"/>
              <a:gd name="T94" fmla="*/ 40 w 80"/>
              <a:gd name="T95" fmla="*/ 17 h 116"/>
              <a:gd name="T96" fmla="*/ 43 w 80"/>
              <a:gd name="T97" fmla="*/ 14 h 116"/>
              <a:gd name="T98" fmla="*/ 40 w 80"/>
              <a:gd name="T99" fmla="*/ 12 h 116"/>
              <a:gd name="T100" fmla="*/ 13 w 80"/>
              <a:gd name="T101" fmla="*/ 40 h 116"/>
              <a:gd name="T102" fmla="*/ 15 w 80"/>
              <a:gd name="T103" fmla="*/ 42 h 116"/>
              <a:gd name="T104" fmla="*/ 17 w 80"/>
              <a:gd name="T105" fmla="*/ 40 h 116"/>
              <a:gd name="T106" fmla="*/ 40 w 80"/>
              <a:gd name="T10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6">
                <a:moveTo>
                  <a:pt x="22" y="90"/>
                </a:moveTo>
                <a:cubicBezTo>
                  <a:pt x="23" y="95"/>
                  <a:pt x="23" y="95"/>
                  <a:pt x="23" y="95"/>
                </a:cubicBezTo>
                <a:cubicBezTo>
                  <a:pt x="28" y="98"/>
                  <a:pt x="34" y="99"/>
                  <a:pt x="40" y="99"/>
                </a:cubicBezTo>
                <a:cubicBezTo>
                  <a:pt x="47" y="99"/>
                  <a:pt x="53" y="98"/>
                  <a:pt x="58" y="96"/>
                </a:cubicBezTo>
                <a:cubicBezTo>
                  <a:pt x="59" y="90"/>
                  <a:pt x="59" y="90"/>
                  <a:pt x="59" y="90"/>
                </a:cubicBezTo>
                <a:cubicBezTo>
                  <a:pt x="53" y="92"/>
                  <a:pt x="47" y="93"/>
                  <a:pt x="40" y="93"/>
                </a:cubicBezTo>
                <a:cubicBezTo>
                  <a:pt x="34" y="93"/>
                  <a:pt x="28" y="92"/>
                  <a:pt x="22" y="90"/>
                </a:cubicBezTo>
                <a:close/>
                <a:moveTo>
                  <a:pt x="40" y="0"/>
                </a:moveTo>
                <a:cubicBezTo>
                  <a:pt x="18" y="0"/>
                  <a:pt x="0" y="18"/>
                  <a:pt x="0" y="40"/>
                </a:cubicBezTo>
                <a:cubicBezTo>
                  <a:pt x="0" y="55"/>
                  <a:pt x="8" y="67"/>
                  <a:pt x="20" y="74"/>
                </a:cubicBezTo>
                <a:cubicBezTo>
                  <a:pt x="21" y="84"/>
                  <a:pt x="21" y="84"/>
                  <a:pt x="21" y="84"/>
                </a:cubicBezTo>
                <a:cubicBezTo>
                  <a:pt x="27" y="87"/>
                  <a:pt x="33" y="88"/>
                  <a:pt x="40" y="88"/>
                </a:cubicBezTo>
                <a:cubicBezTo>
                  <a:pt x="47" y="88"/>
                  <a:pt x="54" y="87"/>
                  <a:pt x="60" y="84"/>
                </a:cubicBezTo>
                <a:cubicBezTo>
                  <a:pt x="61" y="74"/>
                  <a:pt x="61" y="74"/>
                  <a:pt x="61" y="74"/>
                </a:cubicBezTo>
                <a:cubicBezTo>
                  <a:pt x="73" y="67"/>
                  <a:pt x="80" y="55"/>
                  <a:pt x="80" y="40"/>
                </a:cubicBezTo>
                <a:cubicBezTo>
                  <a:pt x="80" y="18"/>
                  <a:pt x="63" y="0"/>
                  <a:pt x="40" y="0"/>
                </a:cubicBezTo>
                <a:close/>
                <a:moveTo>
                  <a:pt x="55" y="70"/>
                </a:moveTo>
                <a:cubicBezTo>
                  <a:pt x="54" y="79"/>
                  <a:pt x="54" y="79"/>
                  <a:pt x="54" y="79"/>
                </a:cubicBezTo>
                <a:cubicBezTo>
                  <a:pt x="54" y="79"/>
                  <a:pt x="51" y="81"/>
                  <a:pt x="40" y="81"/>
                </a:cubicBezTo>
                <a:cubicBezTo>
                  <a:pt x="30" y="81"/>
                  <a:pt x="27" y="79"/>
                  <a:pt x="27" y="79"/>
                </a:cubicBezTo>
                <a:cubicBezTo>
                  <a:pt x="26" y="70"/>
                  <a:pt x="26" y="70"/>
                  <a:pt x="26" y="70"/>
                </a:cubicBezTo>
                <a:cubicBezTo>
                  <a:pt x="15" y="64"/>
                  <a:pt x="8" y="53"/>
                  <a:pt x="8" y="40"/>
                </a:cubicBezTo>
                <a:cubicBezTo>
                  <a:pt x="8" y="22"/>
                  <a:pt x="22" y="7"/>
                  <a:pt x="40" y="7"/>
                </a:cubicBezTo>
                <a:cubicBezTo>
                  <a:pt x="59" y="7"/>
                  <a:pt x="73" y="22"/>
                  <a:pt x="73" y="40"/>
                </a:cubicBezTo>
                <a:cubicBezTo>
                  <a:pt x="73" y="53"/>
                  <a:pt x="66" y="64"/>
                  <a:pt x="55" y="70"/>
                </a:cubicBezTo>
                <a:close/>
                <a:moveTo>
                  <a:pt x="24" y="101"/>
                </a:moveTo>
                <a:cubicBezTo>
                  <a:pt x="24" y="107"/>
                  <a:pt x="24" y="107"/>
                  <a:pt x="24" y="107"/>
                </a:cubicBezTo>
                <a:cubicBezTo>
                  <a:pt x="24" y="107"/>
                  <a:pt x="26" y="109"/>
                  <a:pt x="30" y="110"/>
                </a:cubicBezTo>
                <a:cubicBezTo>
                  <a:pt x="30" y="114"/>
                  <a:pt x="30" y="114"/>
                  <a:pt x="30" y="114"/>
                </a:cubicBezTo>
                <a:cubicBezTo>
                  <a:pt x="30" y="114"/>
                  <a:pt x="33" y="116"/>
                  <a:pt x="40" y="116"/>
                </a:cubicBezTo>
                <a:cubicBezTo>
                  <a:pt x="48" y="116"/>
                  <a:pt x="51" y="114"/>
                  <a:pt x="51" y="114"/>
                </a:cubicBezTo>
                <a:cubicBezTo>
                  <a:pt x="51" y="110"/>
                  <a:pt x="51" y="110"/>
                  <a:pt x="51" y="110"/>
                </a:cubicBezTo>
                <a:cubicBezTo>
                  <a:pt x="55" y="109"/>
                  <a:pt x="56" y="107"/>
                  <a:pt x="56" y="107"/>
                </a:cubicBezTo>
                <a:cubicBezTo>
                  <a:pt x="57" y="101"/>
                  <a:pt x="57" y="101"/>
                  <a:pt x="57" y="101"/>
                </a:cubicBezTo>
                <a:cubicBezTo>
                  <a:pt x="52" y="103"/>
                  <a:pt x="46" y="104"/>
                  <a:pt x="40" y="104"/>
                </a:cubicBezTo>
                <a:cubicBezTo>
                  <a:pt x="34" y="104"/>
                  <a:pt x="29" y="103"/>
                  <a:pt x="24" y="101"/>
                </a:cubicBezTo>
                <a:close/>
                <a:moveTo>
                  <a:pt x="49" y="55"/>
                </a:moveTo>
                <a:cubicBezTo>
                  <a:pt x="40" y="39"/>
                  <a:pt x="40" y="39"/>
                  <a:pt x="40" y="39"/>
                </a:cubicBezTo>
                <a:cubicBezTo>
                  <a:pt x="32" y="55"/>
                  <a:pt x="32" y="55"/>
                  <a:pt x="32" y="55"/>
                </a:cubicBezTo>
                <a:cubicBezTo>
                  <a:pt x="28" y="47"/>
                  <a:pt x="28" y="47"/>
                  <a:pt x="28" y="47"/>
                </a:cubicBezTo>
                <a:cubicBezTo>
                  <a:pt x="22" y="50"/>
                  <a:pt x="22" y="50"/>
                  <a:pt x="22" y="50"/>
                </a:cubicBezTo>
                <a:cubicBezTo>
                  <a:pt x="31" y="69"/>
                  <a:pt x="31" y="69"/>
                  <a:pt x="31" y="69"/>
                </a:cubicBezTo>
                <a:cubicBezTo>
                  <a:pt x="40" y="52"/>
                  <a:pt x="40" y="52"/>
                  <a:pt x="40" y="52"/>
                </a:cubicBezTo>
                <a:cubicBezTo>
                  <a:pt x="50" y="69"/>
                  <a:pt x="50" y="69"/>
                  <a:pt x="50" y="69"/>
                </a:cubicBezTo>
                <a:cubicBezTo>
                  <a:pt x="59" y="50"/>
                  <a:pt x="59" y="50"/>
                  <a:pt x="59" y="50"/>
                </a:cubicBezTo>
                <a:cubicBezTo>
                  <a:pt x="53" y="47"/>
                  <a:pt x="53" y="47"/>
                  <a:pt x="53" y="47"/>
                </a:cubicBezTo>
                <a:lnTo>
                  <a:pt x="49" y="55"/>
                </a:lnTo>
                <a:close/>
                <a:moveTo>
                  <a:pt x="40" y="17"/>
                </a:moveTo>
                <a:cubicBezTo>
                  <a:pt x="42" y="17"/>
                  <a:pt x="43" y="16"/>
                  <a:pt x="43" y="14"/>
                </a:cubicBezTo>
                <a:cubicBezTo>
                  <a:pt x="43" y="13"/>
                  <a:pt x="42" y="12"/>
                  <a:pt x="40" y="12"/>
                </a:cubicBezTo>
                <a:cubicBezTo>
                  <a:pt x="25" y="12"/>
                  <a:pt x="13" y="25"/>
                  <a:pt x="13" y="40"/>
                </a:cubicBezTo>
                <a:cubicBezTo>
                  <a:pt x="13" y="41"/>
                  <a:pt x="14" y="42"/>
                  <a:pt x="15" y="42"/>
                </a:cubicBezTo>
                <a:cubicBezTo>
                  <a:pt x="16" y="42"/>
                  <a:pt x="17" y="41"/>
                  <a:pt x="17" y="40"/>
                </a:cubicBezTo>
                <a:cubicBezTo>
                  <a:pt x="17" y="27"/>
                  <a:pt x="27" y="17"/>
                  <a:pt x="40" y="17"/>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 name="iṣļîdé">
            <a:extLst>
              <a:ext uri="{FF2B5EF4-FFF2-40B4-BE49-F238E27FC236}">
                <a16:creationId xmlns:a16="http://schemas.microsoft.com/office/drawing/2014/main" id="{0237480F-44FE-839D-76C0-0F1718E47DDF}"/>
              </a:ext>
            </a:extLst>
          </p:cNvPr>
          <p:cNvSpPr/>
          <p:nvPr/>
        </p:nvSpPr>
        <p:spPr>
          <a:xfrm>
            <a:off x="7795001" y="3961560"/>
            <a:ext cx="675000" cy="675005"/>
          </a:xfrm>
          <a:prstGeom prst="ellipse">
            <a:avLst/>
          </a:prstGeom>
          <a:solidFill>
            <a:srgbClr val="617767"/>
          </a:solidFill>
          <a:ln>
            <a:noFill/>
          </a:ln>
        </p:spPr>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cs typeface="+mn-ea"/>
              <a:sym typeface="+mn-lt"/>
            </a:endParaRPr>
          </a:p>
        </p:txBody>
      </p:sp>
      <p:sp>
        <p:nvSpPr>
          <p:cNvPr id="10" name="ïSḷiḍê">
            <a:extLst>
              <a:ext uri="{FF2B5EF4-FFF2-40B4-BE49-F238E27FC236}">
                <a16:creationId xmlns:a16="http://schemas.microsoft.com/office/drawing/2014/main" id="{7BFA6510-8002-BDA4-F2DE-0DCAAC07AA45}"/>
              </a:ext>
            </a:extLst>
          </p:cNvPr>
          <p:cNvSpPr/>
          <p:nvPr/>
        </p:nvSpPr>
        <p:spPr bwMode="auto">
          <a:xfrm>
            <a:off x="8019584" y="4133044"/>
            <a:ext cx="225832" cy="327457"/>
          </a:xfrm>
          <a:custGeom>
            <a:avLst/>
            <a:gdLst>
              <a:gd name="T0" fmla="*/ 22 w 80"/>
              <a:gd name="T1" fmla="*/ 90 h 116"/>
              <a:gd name="T2" fmla="*/ 23 w 80"/>
              <a:gd name="T3" fmla="*/ 95 h 116"/>
              <a:gd name="T4" fmla="*/ 40 w 80"/>
              <a:gd name="T5" fmla="*/ 99 h 116"/>
              <a:gd name="T6" fmla="*/ 58 w 80"/>
              <a:gd name="T7" fmla="*/ 96 h 116"/>
              <a:gd name="T8" fmla="*/ 59 w 80"/>
              <a:gd name="T9" fmla="*/ 90 h 116"/>
              <a:gd name="T10" fmla="*/ 40 w 80"/>
              <a:gd name="T11" fmla="*/ 93 h 116"/>
              <a:gd name="T12" fmla="*/ 22 w 80"/>
              <a:gd name="T13" fmla="*/ 90 h 116"/>
              <a:gd name="T14" fmla="*/ 40 w 80"/>
              <a:gd name="T15" fmla="*/ 0 h 116"/>
              <a:gd name="T16" fmla="*/ 0 w 80"/>
              <a:gd name="T17" fmla="*/ 40 h 116"/>
              <a:gd name="T18" fmla="*/ 20 w 80"/>
              <a:gd name="T19" fmla="*/ 74 h 116"/>
              <a:gd name="T20" fmla="*/ 21 w 80"/>
              <a:gd name="T21" fmla="*/ 84 h 116"/>
              <a:gd name="T22" fmla="*/ 40 w 80"/>
              <a:gd name="T23" fmla="*/ 88 h 116"/>
              <a:gd name="T24" fmla="*/ 60 w 80"/>
              <a:gd name="T25" fmla="*/ 84 h 116"/>
              <a:gd name="T26" fmla="*/ 61 w 80"/>
              <a:gd name="T27" fmla="*/ 74 h 116"/>
              <a:gd name="T28" fmla="*/ 80 w 80"/>
              <a:gd name="T29" fmla="*/ 40 h 116"/>
              <a:gd name="T30" fmla="*/ 40 w 80"/>
              <a:gd name="T31" fmla="*/ 0 h 116"/>
              <a:gd name="T32" fmla="*/ 55 w 80"/>
              <a:gd name="T33" fmla="*/ 70 h 116"/>
              <a:gd name="T34" fmla="*/ 54 w 80"/>
              <a:gd name="T35" fmla="*/ 79 h 116"/>
              <a:gd name="T36" fmla="*/ 40 w 80"/>
              <a:gd name="T37" fmla="*/ 81 h 116"/>
              <a:gd name="T38" fmla="*/ 27 w 80"/>
              <a:gd name="T39" fmla="*/ 79 h 116"/>
              <a:gd name="T40" fmla="*/ 26 w 80"/>
              <a:gd name="T41" fmla="*/ 70 h 116"/>
              <a:gd name="T42" fmla="*/ 8 w 80"/>
              <a:gd name="T43" fmla="*/ 40 h 116"/>
              <a:gd name="T44" fmla="*/ 40 w 80"/>
              <a:gd name="T45" fmla="*/ 7 h 116"/>
              <a:gd name="T46" fmla="*/ 73 w 80"/>
              <a:gd name="T47" fmla="*/ 40 h 116"/>
              <a:gd name="T48" fmla="*/ 55 w 80"/>
              <a:gd name="T49" fmla="*/ 70 h 116"/>
              <a:gd name="T50" fmla="*/ 24 w 80"/>
              <a:gd name="T51" fmla="*/ 101 h 116"/>
              <a:gd name="T52" fmla="*/ 24 w 80"/>
              <a:gd name="T53" fmla="*/ 107 h 116"/>
              <a:gd name="T54" fmla="*/ 30 w 80"/>
              <a:gd name="T55" fmla="*/ 110 h 116"/>
              <a:gd name="T56" fmla="*/ 30 w 80"/>
              <a:gd name="T57" fmla="*/ 114 h 116"/>
              <a:gd name="T58" fmla="*/ 40 w 80"/>
              <a:gd name="T59" fmla="*/ 116 h 116"/>
              <a:gd name="T60" fmla="*/ 51 w 80"/>
              <a:gd name="T61" fmla="*/ 114 h 116"/>
              <a:gd name="T62" fmla="*/ 51 w 80"/>
              <a:gd name="T63" fmla="*/ 110 h 116"/>
              <a:gd name="T64" fmla="*/ 56 w 80"/>
              <a:gd name="T65" fmla="*/ 107 h 116"/>
              <a:gd name="T66" fmla="*/ 57 w 80"/>
              <a:gd name="T67" fmla="*/ 101 h 116"/>
              <a:gd name="T68" fmla="*/ 40 w 80"/>
              <a:gd name="T69" fmla="*/ 104 h 116"/>
              <a:gd name="T70" fmla="*/ 24 w 80"/>
              <a:gd name="T71" fmla="*/ 101 h 116"/>
              <a:gd name="T72" fmla="*/ 49 w 80"/>
              <a:gd name="T73" fmla="*/ 55 h 116"/>
              <a:gd name="T74" fmla="*/ 40 w 80"/>
              <a:gd name="T75" fmla="*/ 39 h 116"/>
              <a:gd name="T76" fmla="*/ 32 w 80"/>
              <a:gd name="T77" fmla="*/ 55 h 116"/>
              <a:gd name="T78" fmla="*/ 28 w 80"/>
              <a:gd name="T79" fmla="*/ 47 h 116"/>
              <a:gd name="T80" fmla="*/ 22 w 80"/>
              <a:gd name="T81" fmla="*/ 50 h 116"/>
              <a:gd name="T82" fmla="*/ 31 w 80"/>
              <a:gd name="T83" fmla="*/ 69 h 116"/>
              <a:gd name="T84" fmla="*/ 40 w 80"/>
              <a:gd name="T85" fmla="*/ 52 h 116"/>
              <a:gd name="T86" fmla="*/ 50 w 80"/>
              <a:gd name="T87" fmla="*/ 69 h 116"/>
              <a:gd name="T88" fmla="*/ 59 w 80"/>
              <a:gd name="T89" fmla="*/ 50 h 116"/>
              <a:gd name="T90" fmla="*/ 53 w 80"/>
              <a:gd name="T91" fmla="*/ 47 h 116"/>
              <a:gd name="T92" fmla="*/ 49 w 80"/>
              <a:gd name="T93" fmla="*/ 55 h 116"/>
              <a:gd name="T94" fmla="*/ 40 w 80"/>
              <a:gd name="T95" fmla="*/ 17 h 116"/>
              <a:gd name="T96" fmla="*/ 43 w 80"/>
              <a:gd name="T97" fmla="*/ 14 h 116"/>
              <a:gd name="T98" fmla="*/ 40 w 80"/>
              <a:gd name="T99" fmla="*/ 12 h 116"/>
              <a:gd name="T100" fmla="*/ 13 w 80"/>
              <a:gd name="T101" fmla="*/ 40 h 116"/>
              <a:gd name="T102" fmla="*/ 15 w 80"/>
              <a:gd name="T103" fmla="*/ 42 h 116"/>
              <a:gd name="T104" fmla="*/ 17 w 80"/>
              <a:gd name="T105" fmla="*/ 40 h 116"/>
              <a:gd name="T106" fmla="*/ 40 w 80"/>
              <a:gd name="T10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6">
                <a:moveTo>
                  <a:pt x="22" y="90"/>
                </a:moveTo>
                <a:cubicBezTo>
                  <a:pt x="23" y="95"/>
                  <a:pt x="23" y="95"/>
                  <a:pt x="23" y="95"/>
                </a:cubicBezTo>
                <a:cubicBezTo>
                  <a:pt x="28" y="98"/>
                  <a:pt x="34" y="99"/>
                  <a:pt x="40" y="99"/>
                </a:cubicBezTo>
                <a:cubicBezTo>
                  <a:pt x="47" y="99"/>
                  <a:pt x="53" y="98"/>
                  <a:pt x="58" y="96"/>
                </a:cubicBezTo>
                <a:cubicBezTo>
                  <a:pt x="59" y="90"/>
                  <a:pt x="59" y="90"/>
                  <a:pt x="59" y="90"/>
                </a:cubicBezTo>
                <a:cubicBezTo>
                  <a:pt x="53" y="92"/>
                  <a:pt x="47" y="93"/>
                  <a:pt x="40" y="93"/>
                </a:cubicBezTo>
                <a:cubicBezTo>
                  <a:pt x="34" y="93"/>
                  <a:pt x="28" y="92"/>
                  <a:pt x="22" y="90"/>
                </a:cubicBezTo>
                <a:close/>
                <a:moveTo>
                  <a:pt x="40" y="0"/>
                </a:moveTo>
                <a:cubicBezTo>
                  <a:pt x="18" y="0"/>
                  <a:pt x="0" y="18"/>
                  <a:pt x="0" y="40"/>
                </a:cubicBezTo>
                <a:cubicBezTo>
                  <a:pt x="0" y="55"/>
                  <a:pt x="8" y="67"/>
                  <a:pt x="20" y="74"/>
                </a:cubicBezTo>
                <a:cubicBezTo>
                  <a:pt x="21" y="84"/>
                  <a:pt x="21" y="84"/>
                  <a:pt x="21" y="84"/>
                </a:cubicBezTo>
                <a:cubicBezTo>
                  <a:pt x="27" y="87"/>
                  <a:pt x="33" y="88"/>
                  <a:pt x="40" y="88"/>
                </a:cubicBezTo>
                <a:cubicBezTo>
                  <a:pt x="47" y="88"/>
                  <a:pt x="54" y="87"/>
                  <a:pt x="60" y="84"/>
                </a:cubicBezTo>
                <a:cubicBezTo>
                  <a:pt x="61" y="74"/>
                  <a:pt x="61" y="74"/>
                  <a:pt x="61" y="74"/>
                </a:cubicBezTo>
                <a:cubicBezTo>
                  <a:pt x="73" y="67"/>
                  <a:pt x="80" y="55"/>
                  <a:pt x="80" y="40"/>
                </a:cubicBezTo>
                <a:cubicBezTo>
                  <a:pt x="80" y="18"/>
                  <a:pt x="63" y="0"/>
                  <a:pt x="40" y="0"/>
                </a:cubicBezTo>
                <a:close/>
                <a:moveTo>
                  <a:pt x="55" y="70"/>
                </a:moveTo>
                <a:cubicBezTo>
                  <a:pt x="54" y="79"/>
                  <a:pt x="54" y="79"/>
                  <a:pt x="54" y="79"/>
                </a:cubicBezTo>
                <a:cubicBezTo>
                  <a:pt x="54" y="79"/>
                  <a:pt x="51" y="81"/>
                  <a:pt x="40" y="81"/>
                </a:cubicBezTo>
                <a:cubicBezTo>
                  <a:pt x="30" y="81"/>
                  <a:pt x="27" y="79"/>
                  <a:pt x="27" y="79"/>
                </a:cubicBezTo>
                <a:cubicBezTo>
                  <a:pt x="26" y="70"/>
                  <a:pt x="26" y="70"/>
                  <a:pt x="26" y="70"/>
                </a:cubicBezTo>
                <a:cubicBezTo>
                  <a:pt x="15" y="64"/>
                  <a:pt x="8" y="53"/>
                  <a:pt x="8" y="40"/>
                </a:cubicBezTo>
                <a:cubicBezTo>
                  <a:pt x="8" y="22"/>
                  <a:pt x="22" y="7"/>
                  <a:pt x="40" y="7"/>
                </a:cubicBezTo>
                <a:cubicBezTo>
                  <a:pt x="59" y="7"/>
                  <a:pt x="73" y="22"/>
                  <a:pt x="73" y="40"/>
                </a:cubicBezTo>
                <a:cubicBezTo>
                  <a:pt x="73" y="53"/>
                  <a:pt x="66" y="64"/>
                  <a:pt x="55" y="70"/>
                </a:cubicBezTo>
                <a:close/>
                <a:moveTo>
                  <a:pt x="24" y="101"/>
                </a:moveTo>
                <a:cubicBezTo>
                  <a:pt x="24" y="107"/>
                  <a:pt x="24" y="107"/>
                  <a:pt x="24" y="107"/>
                </a:cubicBezTo>
                <a:cubicBezTo>
                  <a:pt x="24" y="107"/>
                  <a:pt x="26" y="109"/>
                  <a:pt x="30" y="110"/>
                </a:cubicBezTo>
                <a:cubicBezTo>
                  <a:pt x="30" y="114"/>
                  <a:pt x="30" y="114"/>
                  <a:pt x="30" y="114"/>
                </a:cubicBezTo>
                <a:cubicBezTo>
                  <a:pt x="30" y="114"/>
                  <a:pt x="33" y="116"/>
                  <a:pt x="40" y="116"/>
                </a:cubicBezTo>
                <a:cubicBezTo>
                  <a:pt x="48" y="116"/>
                  <a:pt x="51" y="114"/>
                  <a:pt x="51" y="114"/>
                </a:cubicBezTo>
                <a:cubicBezTo>
                  <a:pt x="51" y="110"/>
                  <a:pt x="51" y="110"/>
                  <a:pt x="51" y="110"/>
                </a:cubicBezTo>
                <a:cubicBezTo>
                  <a:pt x="55" y="109"/>
                  <a:pt x="56" y="107"/>
                  <a:pt x="56" y="107"/>
                </a:cubicBezTo>
                <a:cubicBezTo>
                  <a:pt x="57" y="101"/>
                  <a:pt x="57" y="101"/>
                  <a:pt x="57" y="101"/>
                </a:cubicBezTo>
                <a:cubicBezTo>
                  <a:pt x="52" y="103"/>
                  <a:pt x="46" y="104"/>
                  <a:pt x="40" y="104"/>
                </a:cubicBezTo>
                <a:cubicBezTo>
                  <a:pt x="34" y="104"/>
                  <a:pt x="29" y="103"/>
                  <a:pt x="24" y="101"/>
                </a:cubicBezTo>
                <a:close/>
                <a:moveTo>
                  <a:pt x="49" y="55"/>
                </a:moveTo>
                <a:cubicBezTo>
                  <a:pt x="40" y="39"/>
                  <a:pt x="40" y="39"/>
                  <a:pt x="40" y="39"/>
                </a:cubicBezTo>
                <a:cubicBezTo>
                  <a:pt x="32" y="55"/>
                  <a:pt x="32" y="55"/>
                  <a:pt x="32" y="55"/>
                </a:cubicBezTo>
                <a:cubicBezTo>
                  <a:pt x="28" y="47"/>
                  <a:pt x="28" y="47"/>
                  <a:pt x="28" y="47"/>
                </a:cubicBezTo>
                <a:cubicBezTo>
                  <a:pt x="22" y="50"/>
                  <a:pt x="22" y="50"/>
                  <a:pt x="22" y="50"/>
                </a:cubicBezTo>
                <a:cubicBezTo>
                  <a:pt x="31" y="69"/>
                  <a:pt x="31" y="69"/>
                  <a:pt x="31" y="69"/>
                </a:cubicBezTo>
                <a:cubicBezTo>
                  <a:pt x="40" y="52"/>
                  <a:pt x="40" y="52"/>
                  <a:pt x="40" y="52"/>
                </a:cubicBezTo>
                <a:cubicBezTo>
                  <a:pt x="50" y="69"/>
                  <a:pt x="50" y="69"/>
                  <a:pt x="50" y="69"/>
                </a:cubicBezTo>
                <a:cubicBezTo>
                  <a:pt x="59" y="50"/>
                  <a:pt x="59" y="50"/>
                  <a:pt x="59" y="50"/>
                </a:cubicBezTo>
                <a:cubicBezTo>
                  <a:pt x="53" y="47"/>
                  <a:pt x="53" y="47"/>
                  <a:pt x="53" y="47"/>
                </a:cubicBezTo>
                <a:lnTo>
                  <a:pt x="49" y="55"/>
                </a:lnTo>
                <a:close/>
                <a:moveTo>
                  <a:pt x="40" y="17"/>
                </a:moveTo>
                <a:cubicBezTo>
                  <a:pt x="42" y="17"/>
                  <a:pt x="43" y="16"/>
                  <a:pt x="43" y="14"/>
                </a:cubicBezTo>
                <a:cubicBezTo>
                  <a:pt x="43" y="13"/>
                  <a:pt x="42" y="12"/>
                  <a:pt x="40" y="12"/>
                </a:cubicBezTo>
                <a:cubicBezTo>
                  <a:pt x="25" y="12"/>
                  <a:pt x="13" y="25"/>
                  <a:pt x="13" y="40"/>
                </a:cubicBezTo>
                <a:cubicBezTo>
                  <a:pt x="13" y="41"/>
                  <a:pt x="14" y="42"/>
                  <a:pt x="15" y="42"/>
                </a:cubicBezTo>
                <a:cubicBezTo>
                  <a:pt x="16" y="42"/>
                  <a:pt x="17" y="41"/>
                  <a:pt x="17" y="40"/>
                </a:cubicBezTo>
                <a:cubicBezTo>
                  <a:pt x="17" y="27"/>
                  <a:pt x="27" y="17"/>
                  <a:pt x="40" y="17"/>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Tree>
    <p:custDataLst>
      <p:tags r:id="rId1"/>
    </p:custDataLst>
    <p:extLst>
      <p:ext uri="{BB962C8B-B14F-4D97-AF65-F5344CB8AC3E}">
        <p14:creationId xmlns:p14="http://schemas.microsoft.com/office/powerpoint/2010/main" val="100193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2" grpId="0" animBg="1"/>
      <p:bldP spid="23" grpId="0"/>
      <p:bldP spid="26" grpId="0" animBg="1"/>
      <p:bldP spid="27" grpId="0"/>
      <p:bldP spid="30" grpId="0" animBg="1"/>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ṥḻiḑe">
            <a:extLst>
              <a:ext uri="{FF2B5EF4-FFF2-40B4-BE49-F238E27FC236}">
                <a16:creationId xmlns:a16="http://schemas.microsoft.com/office/drawing/2014/main" id="{23C3EFB5-1A13-4F32-A3FF-DC8B49F57AAD}"/>
              </a:ext>
            </a:extLst>
          </p:cNvPr>
          <p:cNvSpPr/>
          <p:nvPr/>
        </p:nvSpPr>
        <p:spPr>
          <a:xfrm>
            <a:off x="670560" y="1771300"/>
            <a:ext cx="3197729" cy="2726120"/>
          </a:xfrm>
          <a:prstGeom prst="roundRect">
            <a:avLst>
              <a:gd name="adj" fmla="val 5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a:cs typeface="+mn-ea"/>
              <a:sym typeface="+mn-lt"/>
            </a:endParaRPr>
          </a:p>
        </p:txBody>
      </p:sp>
      <p:sp>
        <p:nvSpPr>
          <p:cNvPr id="5" name="iSḻíḋé">
            <a:extLst>
              <a:ext uri="{FF2B5EF4-FFF2-40B4-BE49-F238E27FC236}">
                <a16:creationId xmlns:a16="http://schemas.microsoft.com/office/drawing/2014/main" id="{E201433B-2BAE-42A5-8903-30B3CA9A8C8D}"/>
              </a:ext>
            </a:extLst>
          </p:cNvPr>
          <p:cNvSpPr/>
          <p:nvPr/>
        </p:nvSpPr>
        <p:spPr>
          <a:xfrm>
            <a:off x="8341284" y="1771300"/>
            <a:ext cx="3197729" cy="2726120"/>
          </a:xfrm>
          <a:prstGeom prst="roundRect">
            <a:avLst>
              <a:gd name="adj" fmla="val 5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3765"/>
            <a:endParaRPr>
              <a:cs typeface="+mn-ea"/>
              <a:sym typeface="+mn-lt"/>
            </a:endParaRPr>
          </a:p>
        </p:txBody>
      </p:sp>
      <p:sp>
        <p:nvSpPr>
          <p:cNvPr id="20" name="îṣľîḓè">
            <a:extLst>
              <a:ext uri="{FF2B5EF4-FFF2-40B4-BE49-F238E27FC236}">
                <a16:creationId xmlns:a16="http://schemas.microsoft.com/office/drawing/2014/main" id="{53252976-4AE5-4E19-A5E4-CBBE1EEEE57B}"/>
              </a:ext>
            </a:extLst>
          </p:cNvPr>
          <p:cNvSpPr/>
          <p:nvPr/>
        </p:nvSpPr>
        <p:spPr>
          <a:xfrm>
            <a:off x="2583955" y="2300847"/>
            <a:ext cx="3401211" cy="1667026"/>
          </a:xfrm>
          <a:custGeom>
            <a:avLst/>
            <a:gdLst>
              <a:gd name="connsiteX0" fmla="*/ 101734 w 2806603"/>
              <a:gd name="connsiteY0" fmla="*/ 0 h 1296144"/>
              <a:gd name="connsiteX1" fmla="*/ 2158531 w 2806603"/>
              <a:gd name="connsiteY1" fmla="*/ 0 h 1296144"/>
              <a:gd name="connsiteX2" fmla="*/ 2806603 w 2806603"/>
              <a:gd name="connsiteY2" fmla="*/ 648072 h 1296144"/>
              <a:gd name="connsiteX3" fmla="*/ 2158531 w 2806603"/>
              <a:gd name="connsiteY3" fmla="*/ 1296144 h 1296144"/>
              <a:gd name="connsiteX4" fmla="*/ 101734 w 2806603"/>
              <a:gd name="connsiteY4" fmla="*/ 1296144 h 1296144"/>
              <a:gd name="connsiteX5" fmla="*/ 0 w 2806603"/>
              <a:gd name="connsiteY5" fmla="*/ 1194410 h 1296144"/>
              <a:gd name="connsiteX6" fmla="*/ 0 w 2806603"/>
              <a:gd name="connsiteY6" fmla="*/ 101734 h 1296144"/>
              <a:gd name="connsiteX7" fmla="*/ 101734 w 2806603"/>
              <a:gd name="connsiteY7" fmla="*/ 0 h 12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6603" h="1296144">
                <a:moveTo>
                  <a:pt x="101734" y="0"/>
                </a:moveTo>
                <a:lnTo>
                  <a:pt x="2158531" y="0"/>
                </a:lnTo>
                <a:lnTo>
                  <a:pt x="2806603" y="648072"/>
                </a:lnTo>
                <a:lnTo>
                  <a:pt x="2158531" y="1296144"/>
                </a:lnTo>
                <a:lnTo>
                  <a:pt x="101734" y="1296144"/>
                </a:lnTo>
                <a:cubicBezTo>
                  <a:pt x="45548" y="1296144"/>
                  <a:pt x="0" y="1250596"/>
                  <a:pt x="0" y="1194410"/>
                </a:cubicBezTo>
                <a:lnTo>
                  <a:pt x="0" y="101734"/>
                </a:lnTo>
                <a:cubicBezTo>
                  <a:pt x="0" y="45548"/>
                  <a:pt x="45548" y="0"/>
                  <a:pt x="101734" y="0"/>
                </a:cubicBezTo>
                <a:close/>
              </a:path>
            </a:pathLst>
          </a:custGeom>
          <a:solidFill>
            <a:srgbClr val="6F2923"/>
          </a:solidFill>
          <a:ln>
            <a:noFill/>
          </a:ln>
        </p:spPr>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cs typeface="+mn-ea"/>
              <a:sym typeface="+mn-lt"/>
            </a:endParaRPr>
          </a:p>
        </p:txBody>
      </p:sp>
      <p:sp>
        <p:nvSpPr>
          <p:cNvPr id="16" name="îṩḷídè">
            <a:extLst>
              <a:ext uri="{FF2B5EF4-FFF2-40B4-BE49-F238E27FC236}">
                <a16:creationId xmlns:a16="http://schemas.microsoft.com/office/drawing/2014/main" id="{37C805EE-6344-4C62-B30E-E21FD9FF83ED}"/>
              </a:ext>
            </a:extLst>
          </p:cNvPr>
          <p:cNvSpPr/>
          <p:nvPr/>
        </p:nvSpPr>
        <p:spPr>
          <a:xfrm flipH="1">
            <a:off x="6224407" y="2300847"/>
            <a:ext cx="3402904" cy="1667026"/>
          </a:xfrm>
          <a:custGeom>
            <a:avLst/>
            <a:gdLst>
              <a:gd name="connsiteX0" fmla="*/ 101734 w 2806603"/>
              <a:gd name="connsiteY0" fmla="*/ 0 h 1296144"/>
              <a:gd name="connsiteX1" fmla="*/ 2158531 w 2806603"/>
              <a:gd name="connsiteY1" fmla="*/ 0 h 1296144"/>
              <a:gd name="connsiteX2" fmla="*/ 2806603 w 2806603"/>
              <a:gd name="connsiteY2" fmla="*/ 648072 h 1296144"/>
              <a:gd name="connsiteX3" fmla="*/ 2158531 w 2806603"/>
              <a:gd name="connsiteY3" fmla="*/ 1296144 h 1296144"/>
              <a:gd name="connsiteX4" fmla="*/ 101734 w 2806603"/>
              <a:gd name="connsiteY4" fmla="*/ 1296144 h 1296144"/>
              <a:gd name="connsiteX5" fmla="*/ 0 w 2806603"/>
              <a:gd name="connsiteY5" fmla="*/ 1194410 h 1296144"/>
              <a:gd name="connsiteX6" fmla="*/ 0 w 2806603"/>
              <a:gd name="connsiteY6" fmla="*/ 101734 h 1296144"/>
              <a:gd name="connsiteX7" fmla="*/ 101734 w 2806603"/>
              <a:gd name="connsiteY7" fmla="*/ 0 h 12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6603" h="1296144">
                <a:moveTo>
                  <a:pt x="101734" y="0"/>
                </a:moveTo>
                <a:lnTo>
                  <a:pt x="2158531" y="0"/>
                </a:lnTo>
                <a:lnTo>
                  <a:pt x="2806603" y="648072"/>
                </a:lnTo>
                <a:lnTo>
                  <a:pt x="2158531" y="1296144"/>
                </a:lnTo>
                <a:lnTo>
                  <a:pt x="101734" y="1296144"/>
                </a:lnTo>
                <a:cubicBezTo>
                  <a:pt x="45548" y="1296144"/>
                  <a:pt x="0" y="1250596"/>
                  <a:pt x="0" y="1194410"/>
                </a:cubicBezTo>
                <a:lnTo>
                  <a:pt x="0" y="101734"/>
                </a:lnTo>
                <a:cubicBezTo>
                  <a:pt x="0" y="45548"/>
                  <a:pt x="45548" y="0"/>
                  <a:pt x="101734" y="0"/>
                </a:cubicBezTo>
                <a:close/>
              </a:path>
            </a:pathLst>
          </a:cu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cs typeface="+mn-ea"/>
              <a:sym typeface="+mn-lt"/>
            </a:endParaRPr>
          </a:p>
        </p:txBody>
      </p:sp>
      <p:sp>
        <p:nvSpPr>
          <p:cNvPr id="17" name="iṩļïḓè">
            <a:extLst>
              <a:ext uri="{FF2B5EF4-FFF2-40B4-BE49-F238E27FC236}">
                <a16:creationId xmlns:a16="http://schemas.microsoft.com/office/drawing/2014/main" id="{DF3C347A-0B16-4DC9-9984-AF7FC8CC806B}"/>
              </a:ext>
            </a:extLst>
          </p:cNvPr>
          <p:cNvSpPr txBox="1"/>
          <p:nvPr/>
        </p:nvSpPr>
        <p:spPr bwMode="auto">
          <a:xfrm>
            <a:off x="2983439" y="2923596"/>
            <a:ext cx="2349562" cy="580942"/>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400" spc="600" dirty="0">
                <a:solidFill>
                  <a:schemeClr val="bg1"/>
                </a:solidFill>
                <a:cs typeface="+mn-ea"/>
                <a:sym typeface="+mn-lt"/>
              </a:rPr>
              <a:t>宋美善</a:t>
            </a:r>
            <a:endParaRPr lang="en-US" altLang="zh-CN" sz="2400" spc="600" dirty="0">
              <a:solidFill>
                <a:schemeClr val="bg1"/>
              </a:solidFill>
              <a:cs typeface="+mn-ea"/>
              <a:sym typeface="+mn-lt"/>
            </a:endParaRPr>
          </a:p>
        </p:txBody>
      </p:sp>
      <p:sp>
        <p:nvSpPr>
          <p:cNvPr id="18" name="iṩļïḓè">
            <a:extLst>
              <a:ext uri="{FF2B5EF4-FFF2-40B4-BE49-F238E27FC236}">
                <a16:creationId xmlns:a16="http://schemas.microsoft.com/office/drawing/2014/main" id="{F4F1E1CE-88B2-4577-8039-081C7A30522B}"/>
              </a:ext>
            </a:extLst>
          </p:cNvPr>
          <p:cNvSpPr txBox="1"/>
          <p:nvPr/>
        </p:nvSpPr>
        <p:spPr bwMode="auto">
          <a:xfrm>
            <a:off x="6858999" y="2923596"/>
            <a:ext cx="2349562" cy="580942"/>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400" spc="600" dirty="0">
                <a:solidFill>
                  <a:schemeClr val="bg1"/>
                </a:solidFill>
                <a:cs typeface="+mn-ea"/>
                <a:sym typeface="+mn-lt"/>
              </a:rPr>
              <a:t>韦简</a:t>
            </a:r>
            <a:endParaRPr lang="en-US" altLang="zh-CN" sz="2400" spc="600" dirty="0">
              <a:solidFill>
                <a:schemeClr val="bg1"/>
              </a:solidFill>
              <a:cs typeface="+mn-ea"/>
              <a:sym typeface="+mn-lt"/>
            </a:endParaRPr>
          </a:p>
        </p:txBody>
      </p:sp>
      <p:sp>
        <p:nvSpPr>
          <p:cNvPr id="19" name="Synergistically utilize technically sound portals with frictionless chains. Dramatically customize…">
            <a:extLst>
              <a:ext uri="{FF2B5EF4-FFF2-40B4-BE49-F238E27FC236}">
                <a16:creationId xmlns:a16="http://schemas.microsoft.com/office/drawing/2014/main" id="{FA1ABACA-3056-4B3F-8C33-4F88634CB4C3}"/>
              </a:ext>
            </a:extLst>
          </p:cNvPr>
          <p:cNvSpPr txBox="1"/>
          <p:nvPr/>
        </p:nvSpPr>
        <p:spPr>
          <a:xfrm>
            <a:off x="2392080" y="4497420"/>
            <a:ext cx="3302749" cy="133010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可视化探索分析</a:t>
            </a:r>
            <a:endParaRPr lang="en-US" altLang="zh-CN"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kern="0" dirty="0">
                <a:solidFill>
                  <a:schemeClr val="bg1">
                    <a:lumMod val="50000"/>
                  </a:schemeClr>
                </a:solidFill>
                <a:latin typeface="华文中宋" panose="02010600040101010101" pitchFamily="2" charset="-122"/>
                <a:ea typeface="华文中宋" panose="02010600040101010101" pitchFamily="2" charset="-122"/>
                <a:cs typeface="+mn-ea"/>
                <a:sym typeface="+mn-lt"/>
              </a:rPr>
              <a:t>数据清洗</a:t>
            </a:r>
            <a:endParaRPr lang="en-US" altLang="zh-CN"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en-US" altLang="zh-CN" kern="0" dirty="0">
                <a:solidFill>
                  <a:schemeClr val="bg1">
                    <a:lumMod val="50000"/>
                  </a:schemeClr>
                </a:solidFill>
                <a:latin typeface="华文中宋" panose="02010600040101010101" pitchFamily="2" charset="-122"/>
                <a:ea typeface="华文中宋" panose="02010600040101010101" pitchFamily="2" charset="-122"/>
                <a:cs typeface="+mn-ea"/>
                <a:sym typeface="+mn-lt"/>
              </a:rPr>
              <a:t>PPT</a:t>
            </a:r>
            <a:r>
              <a:rPr lang="zh-CN" altLang="en-US"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制作</a:t>
            </a:r>
            <a:endParaRPr lang="en-US" altLang="zh-CN" sz="1100"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p:txBody>
      </p:sp>
      <p:sp>
        <p:nvSpPr>
          <p:cNvPr id="21" name="Synergistically utilize technically sound portals with frictionless chains. Dramatically customize…">
            <a:extLst>
              <a:ext uri="{FF2B5EF4-FFF2-40B4-BE49-F238E27FC236}">
                <a16:creationId xmlns:a16="http://schemas.microsoft.com/office/drawing/2014/main" id="{F91ABA76-9B4C-464B-A126-E9F618372C64}"/>
              </a:ext>
            </a:extLst>
          </p:cNvPr>
          <p:cNvSpPr txBox="1"/>
          <p:nvPr/>
        </p:nvSpPr>
        <p:spPr>
          <a:xfrm>
            <a:off x="6497173" y="4590622"/>
            <a:ext cx="3401211" cy="13304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20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背景、数据集介绍</a:t>
            </a:r>
            <a:endParaRPr lang="en-US" altLang="zh-CN" sz="2000"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20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异常检测</a:t>
            </a:r>
            <a:endParaRPr lang="en-US" altLang="zh-CN" sz="2000"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20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PPT</a:t>
            </a:r>
            <a:r>
              <a:rPr lang="zh-CN" altLang="en-US" sz="20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制作</a:t>
            </a:r>
            <a:endParaRPr lang="en-US" altLang="zh-CN" sz="2000"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p:txBody>
      </p:sp>
      <p:grpSp>
        <p:nvGrpSpPr>
          <p:cNvPr id="22" name="组合 21">
            <a:extLst>
              <a:ext uri="{FF2B5EF4-FFF2-40B4-BE49-F238E27FC236}">
                <a16:creationId xmlns:a16="http://schemas.microsoft.com/office/drawing/2014/main" id="{ACB84FFE-19BE-40AB-9C2B-5A89C8A2389C}"/>
              </a:ext>
            </a:extLst>
          </p:cNvPr>
          <p:cNvGrpSpPr/>
          <p:nvPr/>
        </p:nvGrpSpPr>
        <p:grpSpPr>
          <a:xfrm rot="5400000">
            <a:off x="955738" y="-169990"/>
            <a:ext cx="101370" cy="1330760"/>
            <a:chOff x="508216" y="2820579"/>
            <a:chExt cx="196770" cy="2583143"/>
          </a:xfrm>
          <a:solidFill>
            <a:srgbClr val="617767"/>
          </a:solidFill>
        </p:grpSpPr>
        <p:sp>
          <p:nvSpPr>
            <p:cNvPr id="23" name="椭圆 22">
              <a:extLst>
                <a:ext uri="{FF2B5EF4-FFF2-40B4-BE49-F238E27FC236}">
                  <a16:creationId xmlns:a16="http://schemas.microsoft.com/office/drawing/2014/main" id="{B612E950-265A-4825-B1CD-D04853AE2B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4" name="直接连接符 23">
              <a:extLst>
                <a:ext uri="{FF2B5EF4-FFF2-40B4-BE49-F238E27FC236}">
                  <a16:creationId xmlns:a16="http://schemas.microsoft.com/office/drawing/2014/main" id="{CAC27655-46B0-447F-8921-0A26EE7E9420}"/>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EDF34835-DCF2-426A-9DC7-A83B2295E36D}"/>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6" name="直接连接符 25">
              <a:extLst>
                <a:ext uri="{FF2B5EF4-FFF2-40B4-BE49-F238E27FC236}">
                  <a16:creationId xmlns:a16="http://schemas.microsoft.com/office/drawing/2014/main" id="{62BD2DAD-98EF-4512-B794-1F029EF057DC}"/>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47347310-BFA5-421C-96AA-9306ECA77670}"/>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îṥḷíḑê">
            <a:extLst>
              <a:ext uri="{FF2B5EF4-FFF2-40B4-BE49-F238E27FC236}">
                <a16:creationId xmlns:a16="http://schemas.microsoft.com/office/drawing/2014/main" id="{10A7119B-6479-1FC7-F87A-87668866CE12}"/>
              </a:ext>
            </a:extLst>
          </p:cNvPr>
          <p:cNvSpPr/>
          <p:nvPr/>
        </p:nvSpPr>
        <p:spPr>
          <a:xfrm>
            <a:off x="1834596" y="2966685"/>
            <a:ext cx="709884" cy="640150"/>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cs typeface="+mn-ea"/>
              <a:sym typeface="+mn-lt"/>
            </a:endParaRPr>
          </a:p>
        </p:txBody>
      </p:sp>
      <p:pic>
        <p:nvPicPr>
          <p:cNvPr id="6" name="图片 5">
            <a:extLst>
              <a:ext uri="{FF2B5EF4-FFF2-40B4-BE49-F238E27FC236}">
                <a16:creationId xmlns:a16="http://schemas.microsoft.com/office/drawing/2014/main" id="{739229D1-A6EF-C64A-E9EE-8BF3E62D9F4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356" b="96441" l="2034" r="97797">
                        <a14:foregroundMark x1="28305" y1="14237" x2="28305" y2="14237"/>
                        <a14:foregroundMark x1="31356" y1="13898" x2="26610" y2="30508"/>
                        <a14:foregroundMark x1="26610" y1="30508" x2="29153" y2="36780"/>
                        <a14:foregroundMark x1="35763" y1="18136" x2="33220" y2="31186"/>
                        <a14:foregroundMark x1="36271" y1="19492" x2="36610" y2="18305"/>
                        <a14:foregroundMark x1="38475" y1="7797" x2="39492" y2="5424"/>
                        <a14:foregroundMark x1="40339" y1="4746" x2="40339" y2="3390"/>
                        <a14:foregroundMark x1="36780" y1="4746" x2="43559" y2="1356"/>
                        <a14:foregroundMark x1="41356" y1="3559" x2="41356" y2="3051"/>
                        <a14:foregroundMark x1="37797" y1="63559" x2="23729" y2="67288"/>
                        <a14:foregroundMark x1="23729" y1="67288" x2="4576" y2="81695"/>
                        <a14:foregroundMark x1="4576" y1="81695" x2="2203" y2="85763"/>
                        <a14:foregroundMark x1="46949" y1="64746" x2="38475" y2="96441"/>
                        <a14:foregroundMark x1="38475" y1="96441" x2="38475" y2="96441"/>
                        <a14:foregroundMark x1="75254" y1="64915" x2="88644" y2="63559"/>
                        <a14:foregroundMark x1="88644" y1="63559" x2="93051" y2="77119"/>
                        <a14:foregroundMark x1="93051" y1="77119" x2="76610" y2="88475"/>
                        <a14:foregroundMark x1="76610" y1="88475" x2="64576" y2="77288"/>
                        <a14:foregroundMark x1="64576" y1="77288" x2="74068" y2="61695"/>
                        <a14:foregroundMark x1="74068" y1="61695" x2="77966" y2="61695"/>
                        <a14:foregroundMark x1="97797" y1="77119" x2="97458" y2="80847"/>
                      </a14:backgroundRemoval>
                    </a14:imgEffect>
                  </a14:imgLayer>
                </a14:imgProps>
              </a:ext>
            </a:extLst>
          </a:blip>
          <a:stretch>
            <a:fillRect/>
          </a:stretch>
        </p:blipFill>
        <p:spPr>
          <a:xfrm>
            <a:off x="9748276" y="2966685"/>
            <a:ext cx="709885" cy="650113"/>
          </a:xfrm>
          <a:prstGeom prst="rect">
            <a:avLst/>
          </a:prstGeom>
        </p:spPr>
      </p:pic>
    </p:spTree>
    <p:custDataLst>
      <p:tags r:id="rId1"/>
    </p:custDataLst>
    <p:extLst>
      <p:ext uri="{BB962C8B-B14F-4D97-AF65-F5344CB8AC3E}">
        <p14:creationId xmlns:p14="http://schemas.microsoft.com/office/powerpoint/2010/main" val="1908949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ṩḷîḋe">
            <a:extLst>
              <a:ext uri="{FF2B5EF4-FFF2-40B4-BE49-F238E27FC236}">
                <a16:creationId xmlns:a16="http://schemas.microsoft.com/office/drawing/2014/main" id="{0D6D7A39-15CB-4CB2-9F76-3D61F5493DE8}"/>
              </a:ext>
            </a:extLst>
          </p:cNvPr>
          <p:cNvSpPr/>
          <p:nvPr/>
        </p:nvSpPr>
        <p:spPr>
          <a:xfrm>
            <a:off x="0" y="0"/>
            <a:ext cx="12192000" cy="4194629"/>
          </a:xfrm>
          <a:prstGeom prst="rect">
            <a:avLst/>
          </a:prstGeom>
          <a:solidFill>
            <a:schemeClr val="bg1">
              <a:lumMod val="95000"/>
              <a:alpha val="8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cs typeface="+mn-ea"/>
              <a:sym typeface="+mn-lt"/>
            </a:endParaRPr>
          </a:p>
        </p:txBody>
      </p:sp>
      <p:sp>
        <p:nvSpPr>
          <p:cNvPr id="5" name="í$ļîḍé">
            <a:extLst>
              <a:ext uri="{FF2B5EF4-FFF2-40B4-BE49-F238E27FC236}">
                <a16:creationId xmlns:a16="http://schemas.microsoft.com/office/drawing/2014/main" id="{77D3CE40-ADD5-47B0-B4A4-20EE92F6C1FE}"/>
              </a:ext>
            </a:extLst>
          </p:cNvPr>
          <p:cNvSpPr/>
          <p:nvPr/>
        </p:nvSpPr>
        <p:spPr>
          <a:xfrm>
            <a:off x="4887552" y="1199035"/>
            <a:ext cx="2414652" cy="2414652"/>
          </a:xfrm>
          <a:prstGeom prst="ellipse">
            <a:avLst/>
          </a:prstGeom>
          <a:blipFill>
            <a:blip r:embed="rId3" cstate="print">
              <a:extLst>
                <a:ext uri="{28A0092B-C50C-407E-A947-70E740481C1C}">
                  <a14:useLocalDpi xmlns:a14="http://schemas.microsoft.com/office/drawing/2010/main" val="0"/>
                </a:ext>
              </a:extLst>
            </a:blip>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cs typeface="+mn-ea"/>
              <a:sym typeface="+mn-lt"/>
            </a:endParaRPr>
          </a:p>
        </p:txBody>
      </p:sp>
      <p:sp>
        <p:nvSpPr>
          <p:cNvPr id="8" name="iŝḷiḓè">
            <a:extLst>
              <a:ext uri="{FF2B5EF4-FFF2-40B4-BE49-F238E27FC236}">
                <a16:creationId xmlns:a16="http://schemas.microsoft.com/office/drawing/2014/main" id="{7CC567F7-9C4B-4FF6-A4AA-A819F3A624D4}"/>
              </a:ext>
            </a:extLst>
          </p:cNvPr>
          <p:cNvSpPr/>
          <p:nvPr/>
        </p:nvSpPr>
        <p:spPr>
          <a:xfrm>
            <a:off x="3724835" y="3795834"/>
            <a:ext cx="4840939" cy="779421"/>
          </a:xfrm>
          <a:prstGeom prst="roundRect">
            <a:avLst>
              <a:gd name="adj" fmla="val 16700"/>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 </a:t>
            </a:r>
            <a:endParaRPr lang="zh-CN" altLang="en-US" dirty="0">
              <a:cs typeface="+mn-ea"/>
              <a:sym typeface="+mn-lt"/>
            </a:endParaRPr>
          </a:p>
        </p:txBody>
      </p:sp>
      <p:sp>
        <p:nvSpPr>
          <p:cNvPr id="9" name="iṩļïḓè">
            <a:extLst>
              <a:ext uri="{FF2B5EF4-FFF2-40B4-BE49-F238E27FC236}">
                <a16:creationId xmlns:a16="http://schemas.microsoft.com/office/drawing/2014/main" id="{AA3ECB7E-CE0B-4C17-9DA8-B7AD94E62CF3}"/>
              </a:ext>
            </a:extLst>
          </p:cNvPr>
          <p:cNvSpPr txBox="1"/>
          <p:nvPr/>
        </p:nvSpPr>
        <p:spPr bwMode="auto">
          <a:xfrm>
            <a:off x="3724835" y="3776743"/>
            <a:ext cx="4840939" cy="779421"/>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2400" dirty="0">
                <a:solidFill>
                  <a:schemeClr val="bg1"/>
                </a:solidFill>
                <a:cs typeface="+mn-ea"/>
                <a:sym typeface="+mn-lt"/>
              </a:rPr>
              <a:t>欢迎老师同学们提出改进意见</a:t>
            </a:r>
            <a:endParaRPr lang="en-US" altLang="zh-CN" sz="2400" dirty="0">
              <a:solidFill>
                <a:schemeClr val="bg1"/>
              </a:solidFill>
              <a:cs typeface="+mn-ea"/>
              <a:sym typeface="+mn-lt"/>
            </a:endParaRPr>
          </a:p>
        </p:txBody>
      </p:sp>
      <p:sp>
        <p:nvSpPr>
          <p:cNvPr id="10" name="Synergistically utilize technically sound portals with frictionless chains. Dramatically customize…">
            <a:extLst>
              <a:ext uri="{FF2B5EF4-FFF2-40B4-BE49-F238E27FC236}">
                <a16:creationId xmlns:a16="http://schemas.microsoft.com/office/drawing/2014/main" id="{9BD35A49-9DCF-4217-B806-FC5A4A0E8B12}"/>
              </a:ext>
            </a:extLst>
          </p:cNvPr>
          <p:cNvSpPr txBox="1"/>
          <p:nvPr/>
        </p:nvSpPr>
        <p:spPr>
          <a:xfrm>
            <a:off x="2944133" y="4747396"/>
            <a:ext cx="6505985" cy="202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1000" kern="0" dirty="0">
              <a:solidFill>
                <a:schemeClr val="bg1">
                  <a:lumMod val="65000"/>
                </a:schemeClr>
              </a:solidFill>
              <a:cs typeface="+mn-ea"/>
              <a:sym typeface="+mn-lt"/>
            </a:endParaRPr>
          </a:p>
        </p:txBody>
      </p:sp>
      <p:grpSp>
        <p:nvGrpSpPr>
          <p:cNvPr id="25" name="组合 24">
            <a:extLst>
              <a:ext uri="{FF2B5EF4-FFF2-40B4-BE49-F238E27FC236}">
                <a16:creationId xmlns:a16="http://schemas.microsoft.com/office/drawing/2014/main" id="{4031F183-6200-470A-96D8-1A78CEDDEFFB}"/>
              </a:ext>
            </a:extLst>
          </p:cNvPr>
          <p:cNvGrpSpPr/>
          <p:nvPr/>
        </p:nvGrpSpPr>
        <p:grpSpPr>
          <a:xfrm rot="5400000">
            <a:off x="10983658" y="5529770"/>
            <a:ext cx="101370" cy="1330760"/>
            <a:chOff x="508216" y="2820579"/>
            <a:chExt cx="196770" cy="2583143"/>
          </a:xfrm>
          <a:solidFill>
            <a:srgbClr val="6F2923"/>
          </a:solidFill>
        </p:grpSpPr>
        <p:sp>
          <p:nvSpPr>
            <p:cNvPr id="26" name="椭圆 25">
              <a:extLst>
                <a:ext uri="{FF2B5EF4-FFF2-40B4-BE49-F238E27FC236}">
                  <a16:creationId xmlns:a16="http://schemas.microsoft.com/office/drawing/2014/main" id="{7AD741FC-97F5-4BF5-BEAA-D963A5549BE1}"/>
                </a:ext>
              </a:extLst>
            </p:cNvPr>
            <p:cNvSpPr/>
            <p:nvPr/>
          </p:nvSpPr>
          <p:spPr>
            <a:xfrm>
              <a:off x="508217" y="2820579"/>
              <a:ext cx="196769" cy="196769"/>
            </a:xfrm>
            <a:prstGeom prst="ellipse">
              <a:avLst/>
            </a:prstGeom>
            <a:grp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7" name="直接连接符 26">
              <a:extLst>
                <a:ext uri="{FF2B5EF4-FFF2-40B4-BE49-F238E27FC236}">
                  <a16:creationId xmlns:a16="http://schemas.microsoft.com/office/drawing/2014/main" id="{A656E2A6-7806-4B26-ADC6-BC33CFC71BBE}"/>
                </a:ext>
              </a:extLst>
            </p:cNvPr>
            <p:cNvCxnSpPr/>
            <p:nvPr/>
          </p:nvCxnSpPr>
          <p:spPr>
            <a:xfrm>
              <a:off x="606601" y="3222594"/>
              <a:ext cx="0" cy="585926"/>
            </a:xfrm>
            <a:prstGeom prst="line">
              <a:avLst/>
            </a:prstGeom>
            <a:grpFill/>
            <a:ln>
              <a:solidFill>
                <a:srgbClr val="6F2923"/>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417D116E-C83C-42E8-9A4D-4079C6BDC82B}"/>
                </a:ext>
              </a:extLst>
            </p:cNvPr>
            <p:cNvSpPr/>
            <p:nvPr/>
          </p:nvSpPr>
          <p:spPr>
            <a:xfrm>
              <a:off x="508216" y="4013766"/>
              <a:ext cx="196769" cy="196769"/>
            </a:xfrm>
            <a:prstGeom prst="ellipse">
              <a:avLst/>
            </a:prstGeom>
            <a:grp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9" name="直接连接符 28">
              <a:extLst>
                <a:ext uri="{FF2B5EF4-FFF2-40B4-BE49-F238E27FC236}">
                  <a16:creationId xmlns:a16="http://schemas.microsoft.com/office/drawing/2014/main" id="{FB23D89E-BB15-4844-A945-9DFC2F7931BC}"/>
                </a:ext>
              </a:extLst>
            </p:cNvPr>
            <p:cNvCxnSpPr/>
            <p:nvPr/>
          </p:nvCxnSpPr>
          <p:spPr>
            <a:xfrm>
              <a:off x="606600" y="4415781"/>
              <a:ext cx="0" cy="585926"/>
            </a:xfrm>
            <a:prstGeom prst="line">
              <a:avLst/>
            </a:prstGeom>
            <a:grpFill/>
            <a:ln>
              <a:solidFill>
                <a:srgbClr val="6F2923"/>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740DC97A-420B-4EF1-BCCC-F0A984D07154}"/>
                </a:ext>
              </a:extLst>
            </p:cNvPr>
            <p:cNvSpPr/>
            <p:nvPr/>
          </p:nvSpPr>
          <p:spPr>
            <a:xfrm>
              <a:off x="508216" y="5206953"/>
              <a:ext cx="196769" cy="196769"/>
            </a:xfrm>
            <a:prstGeom prst="ellipse">
              <a:avLst/>
            </a:prstGeom>
            <a:grpFill/>
            <a:ln>
              <a:solidFill>
                <a:srgbClr val="6F29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a:extLst>
              <a:ext uri="{FF2B5EF4-FFF2-40B4-BE49-F238E27FC236}">
                <a16:creationId xmlns:a16="http://schemas.microsoft.com/office/drawing/2014/main" id="{B60382EA-B79A-48FB-A6BE-C63511660CEA}"/>
              </a:ext>
            </a:extLst>
          </p:cNvPr>
          <p:cNvGrpSpPr/>
          <p:nvPr/>
        </p:nvGrpSpPr>
        <p:grpSpPr>
          <a:xfrm rot="5400000">
            <a:off x="955738" y="-169990"/>
            <a:ext cx="101370" cy="1330760"/>
            <a:chOff x="508216" y="2820579"/>
            <a:chExt cx="196770" cy="2583143"/>
          </a:xfrm>
          <a:solidFill>
            <a:srgbClr val="617767"/>
          </a:solidFill>
        </p:grpSpPr>
        <p:sp>
          <p:nvSpPr>
            <p:cNvPr id="20" name="椭圆 19">
              <a:extLst>
                <a:ext uri="{FF2B5EF4-FFF2-40B4-BE49-F238E27FC236}">
                  <a16:creationId xmlns:a16="http://schemas.microsoft.com/office/drawing/2014/main" id="{94EC1F3C-052D-4E3E-8C26-09FFA500AAC0}"/>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1" name="直接连接符 20">
              <a:extLst>
                <a:ext uri="{FF2B5EF4-FFF2-40B4-BE49-F238E27FC236}">
                  <a16:creationId xmlns:a16="http://schemas.microsoft.com/office/drawing/2014/main" id="{2BE08CBD-BEE6-4F36-B232-5B10667B40DC}"/>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A51C19E2-E04D-4940-A2BE-88A96A01EDF5}"/>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3" name="直接连接符 22">
              <a:extLst>
                <a:ext uri="{FF2B5EF4-FFF2-40B4-BE49-F238E27FC236}">
                  <a16:creationId xmlns:a16="http://schemas.microsoft.com/office/drawing/2014/main" id="{FD894178-F9C7-468F-B0A6-336081109CB1}"/>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A9B14A86-C4F9-4AD7-B197-0864F55EA4DF}"/>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extLst>
      <p:ext uri="{BB962C8B-B14F-4D97-AF65-F5344CB8AC3E}">
        <p14:creationId xmlns:p14="http://schemas.microsoft.com/office/powerpoint/2010/main" val="2596156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622BCFD-B28B-4491-BA39-364A1AACFB0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garden-leaf_16335">
            <a:extLst>
              <a:ext uri="{FF2B5EF4-FFF2-40B4-BE49-F238E27FC236}">
                <a16:creationId xmlns:a16="http://schemas.microsoft.com/office/drawing/2014/main" id="{B6E9BF72-EF20-4868-80F3-656F48E0B6C6}"/>
              </a:ext>
            </a:extLst>
          </p:cNvPr>
          <p:cNvSpPr>
            <a:spLocks noChangeAspect="1"/>
          </p:cNvSpPr>
          <p:nvPr/>
        </p:nvSpPr>
        <p:spPr bwMode="auto">
          <a:xfrm>
            <a:off x="952184" y="2781476"/>
            <a:ext cx="528374"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67" h="3891">
                <a:moveTo>
                  <a:pt x="390" y="333"/>
                </a:moveTo>
                <a:cubicBezTo>
                  <a:pt x="513" y="590"/>
                  <a:pt x="512" y="895"/>
                  <a:pt x="385" y="1241"/>
                </a:cubicBezTo>
                <a:cubicBezTo>
                  <a:pt x="0" y="2291"/>
                  <a:pt x="407" y="2902"/>
                  <a:pt x="411" y="2908"/>
                </a:cubicBezTo>
                <a:cubicBezTo>
                  <a:pt x="642" y="3267"/>
                  <a:pt x="937" y="3449"/>
                  <a:pt x="1289" y="3449"/>
                </a:cubicBezTo>
                <a:cubicBezTo>
                  <a:pt x="1554" y="3449"/>
                  <a:pt x="1847" y="3347"/>
                  <a:pt x="2161" y="3146"/>
                </a:cubicBezTo>
                <a:lnTo>
                  <a:pt x="2198" y="3122"/>
                </a:lnTo>
                <a:cubicBezTo>
                  <a:pt x="1702" y="2658"/>
                  <a:pt x="1153" y="2155"/>
                  <a:pt x="1073" y="1484"/>
                </a:cubicBezTo>
                <a:cubicBezTo>
                  <a:pt x="1062" y="1391"/>
                  <a:pt x="1139" y="1343"/>
                  <a:pt x="1212" y="1349"/>
                </a:cubicBezTo>
                <a:cubicBezTo>
                  <a:pt x="1162" y="1379"/>
                  <a:pt x="1125" y="1438"/>
                  <a:pt x="1148" y="1509"/>
                </a:cubicBezTo>
                <a:cubicBezTo>
                  <a:pt x="1351" y="2156"/>
                  <a:pt x="1785" y="2637"/>
                  <a:pt x="2270" y="3076"/>
                </a:cubicBezTo>
                <a:cubicBezTo>
                  <a:pt x="2279" y="3084"/>
                  <a:pt x="2289" y="3092"/>
                  <a:pt x="2298" y="3101"/>
                </a:cubicBezTo>
                <a:cubicBezTo>
                  <a:pt x="2308" y="3109"/>
                  <a:pt x="2317" y="3118"/>
                  <a:pt x="2326" y="3126"/>
                </a:cubicBezTo>
                <a:cubicBezTo>
                  <a:pt x="2456" y="3242"/>
                  <a:pt x="2589" y="3355"/>
                  <a:pt x="2723" y="3468"/>
                </a:cubicBezTo>
                <a:cubicBezTo>
                  <a:pt x="2846" y="3572"/>
                  <a:pt x="2970" y="3677"/>
                  <a:pt x="3091" y="3782"/>
                </a:cubicBezTo>
                <a:cubicBezTo>
                  <a:pt x="3215" y="3891"/>
                  <a:pt x="3367" y="3684"/>
                  <a:pt x="3243" y="3575"/>
                </a:cubicBezTo>
                <a:cubicBezTo>
                  <a:pt x="3015" y="3376"/>
                  <a:pt x="2776" y="3182"/>
                  <a:pt x="2547" y="2981"/>
                </a:cubicBezTo>
                <a:cubicBezTo>
                  <a:pt x="2537" y="2973"/>
                  <a:pt x="2528" y="2964"/>
                  <a:pt x="2519" y="2956"/>
                </a:cubicBezTo>
                <a:cubicBezTo>
                  <a:pt x="2509" y="2948"/>
                  <a:pt x="2500" y="2939"/>
                  <a:pt x="2491" y="2931"/>
                </a:cubicBezTo>
                <a:cubicBezTo>
                  <a:pt x="2745" y="2757"/>
                  <a:pt x="2954" y="2573"/>
                  <a:pt x="3006" y="2325"/>
                </a:cubicBezTo>
                <a:cubicBezTo>
                  <a:pt x="3051" y="2111"/>
                  <a:pt x="2976" y="1862"/>
                  <a:pt x="2778" y="1566"/>
                </a:cubicBezTo>
                <a:cubicBezTo>
                  <a:pt x="2321" y="884"/>
                  <a:pt x="833" y="264"/>
                  <a:pt x="126" y="0"/>
                </a:cubicBezTo>
                <a:cubicBezTo>
                  <a:pt x="223" y="81"/>
                  <a:pt x="321" y="190"/>
                  <a:pt x="390" y="333"/>
                </a:cubicBezTo>
                <a:close/>
              </a:path>
            </a:pathLst>
          </a:custGeom>
          <a:solidFill>
            <a:srgbClr val="6F2923"/>
          </a:solidFill>
          <a:ln>
            <a:noFill/>
          </a:ln>
        </p:spPr>
        <p:txBody>
          <a:bodyPr/>
          <a:lstStyle/>
          <a:p>
            <a:endParaRPr lang="zh-CN" altLang="en-US" dirty="0">
              <a:cs typeface="+mn-ea"/>
              <a:sym typeface="+mn-lt"/>
            </a:endParaRPr>
          </a:p>
        </p:txBody>
      </p:sp>
      <p:sp>
        <p:nvSpPr>
          <p:cNvPr id="3" name="spring-flower_68009">
            <a:extLst>
              <a:ext uri="{FF2B5EF4-FFF2-40B4-BE49-F238E27FC236}">
                <a16:creationId xmlns:a16="http://schemas.microsoft.com/office/drawing/2014/main" id="{9AA1EB59-008A-4195-B55B-F8CEC783AC43}"/>
              </a:ext>
            </a:extLst>
          </p:cNvPr>
          <p:cNvSpPr>
            <a:spLocks noChangeAspect="1"/>
          </p:cNvSpPr>
          <p:nvPr/>
        </p:nvSpPr>
        <p:spPr bwMode="auto">
          <a:xfrm>
            <a:off x="11051715" y="533444"/>
            <a:ext cx="469726" cy="499198"/>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5" h="612">
                <a:moveTo>
                  <a:pt x="525" y="353"/>
                </a:moveTo>
                <a:cubicBezTo>
                  <a:pt x="506" y="342"/>
                  <a:pt x="448" y="320"/>
                  <a:pt x="393" y="306"/>
                </a:cubicBezTo>
                <a:cubicBezTo>
                  <a:pt x="448" y="293"/>
                  <a:pt x="507" y="270"/>
                  <a:pt x="525" y="260"/>
                </a:cubicBezTo>
                <a:cubicBezTo>
                  <a:pt x="562" y="239"/>
                  <a:pt x="575" y="193"/>
                  <a:pt x="555" y="157"/>
                </a:cubicBezTo>
                <a:cubicBezTo>
                  <a:pt x="534" y="121"/>
                  <a:pt x="488" y="108"/>
                  <a:pt x="452" y="128"/>
                </a:cubicBezTo>
                <a:cubicBezTo>
                  <a:pt x="432" y="139"/>
                  <a:pt x="378" y="181"/>
                  <a:pt x="336" y="223"/>
                </a:cubicBezTo>
                <a:cubicBezTo>
                  <a:pt x="352" y="166"/>
                  <a:pt x="363" y="98"/>
                  <a:pt x="363" y="75"/>
                </a:cubicBezTo>
                <a:cubicBezTo>
                  <a:pt x="363" y="34"/>
                  <a:pt x="329" y="0"/>
                  <a:pt x="287" y="0"/>
                </a:cubicBezTo>
                <a:cubicBezTo>
                  <a:pt x="246" y="0"/>
                  <a:pt x="212" y="34"/>
                  <a:pt x="212" y="75"/>
                </a:cubicBezTo>
                <a:cubicBezTo>
                  <a:pt x="212" y="98"/>
                  <a:pt x="222" y="166"/>
                  <a:pt x="238" y="223"/>
                </a:cubicBezTo>
                <a:cubicBezTo>
                  <a:pt x="197" y="181"/>
                  <a:pt x="142" y="139"/>
                  <a:pt x="122" y="128"/>
                </a:cubicBezTo>
                <a:cubicBezTo>
                  <a:pt x="86" y="108"/>
                  <a:pt x="40" y="121"/>
                  <a:pt x="20" y="157"/>
                </a:cubicBezTo>
                <a:cubicBezTo>
                  <a:pt x="0" y="193"/>
                  <a:pt x="13" y="239"/>
                  <a:pt x="49" y="260"/>
                </a:cubicBezTo>
                <a:cubicBezTo>
                  <a:pt x="68" y="270"/>
                  <a:pt x="127" y="292"/>
                  <a:pt x="182" y="306"/>
                </a:cubicBezTo>
                <a:cubicBezTo>
                  <a:pt x="127" y="320"/>
                  <a:pt x="68" y="342"/>
                  <a:pt x="49" y="353"/>
                </a:cubicBezTo>
                <a:cubicBezTo>
                  <a:pt x="13" y="373"/>
                  <a:pt x="0" y="419"/>
                  <a:pt x="20" y="455"/>
                </a:cubicBezTo>
                <a:cubicBezTo>
                  <a:pt x="40" y="492"/>
                  <a:pt x="86" y="505"/>
                  <a:pt x="122" y="484"/>
                </a:cubicBezTo>
                <a:cubicBezTo>
                  <a:pt x="142" y="473"/>
                  <a:pt x="197" y="431"/>
                  <a:pt x="238" y="390"/>
                </a:cubicBezTo>
                <a:cubicBezTo>
                  <a:pt x="222" y="446"/>
                  <a:pt x="212" y="514"/>
                  <a:pt x="212" y="537"/>
                </a:cubicBezTo>
                <a:cubicBezTo>
                  <a:pt x="212" y="579"/>
                  <a:pt x="246" y="612"/>
                  <a:pt x="287" y="612"/>
                </a:cubicBezTo>
                <a:cubicBezTo>
                  <a:pt x="329" y="612"/>
                  <a:pt x="363" y="579"/>
                  <a:pt x="363" y="537"/>
                </a:cubicBezTo>
                <a:cubicBezTo>
                  <a:pt x="363" y="514"/>
                  <a:pt x="352" y="446"/>
                  <a:pt x="336" y="390"/>
                </a:cubicBezTo>
                <a:cubicBezTo>
                  <a:pt x="378" y="431"/>
                  <a:pt x="432" y="473"/>
                  <a:pt x="452" y="484"/>
                </a:cubicBezTo>
                <a:cubicBezTo>
                  <a:pt x="488" y="505"/>
                  <a:pt x="534" y="492"/>
                  <a:pt x="555" y="455"/>
                </a:cubicBezTo>
                <a:cubicBezTo>
                  <a:pt x="575" y="419"/>
                  <a:pt x="562" y="373"/>
                  <a:pt x="525" y="353"/>
                </a:cubicBezTo>
                <a:close/>
              </a:path>
            </a:pathLst>
          </a:custGeom>
          <a:solidFill>
            <a:srgbClr val="6F2923"/>
          </a:solidFill>
          <a:ln>
            <a:noFill/>
          </a:ln>
        </p:spPr>
        <p:txBody>
          <a:bodyPr/>
          <a:lstStyle/>
          <a:p>
            <a:endParaRPr lang="zh-CN" altLang="en-US">
              <a:cs typeface="+mn-ea"/>
              <a:sym typeface="+mn-lt"/>
            </a:endParaRPr>
          </a:p>
        </p:txBody>
      </p:sp>
      <p:sp>
        <p:nvSpPr>
          <p:cNvPr id="4" name="文本框 3">
            <a:extLst>
              <a:ext uri="{FF2B5EF4-FFF2-40B4-BE49-F238E27FC236}">
                <a16:creationId xmlns:a16="http://schemas.microsoft.com/office/drawing/2014/main" id="{E176B859-64F6-4E64-A2F0-7F7E4F93B0F7}"/>
              </a:ext>
            </a:extLst>
          </p:cNvPr>
          <p:cNvSpPr txBox="1"/>
          <p:nvPr/>
        </p:nvSpPr>
        <p:spPr>
          <a:xfrm>
            <a:off x="1356006" y="2578488"/>
            <a:ext cx="4857142" cy="1015663"/>
          </a:xfrm>
          <a:prstGeom prst="rect">
            <a:avLst/>
          </a:prstGeom>
          <a:noFill/>
        </p:spPr>
        <p:txBody>
          <a:bodyPr wrap="square" rtlCol="0">
            <a:spAutoFit/>
          </a:bodyPr>
          <a:lstStyle/>
          <a:p>
            <a:pPr algn="ctr"/>
            <a:r>
              <a:rPr lang="en-US" altLang="zh-CN" sz="6000" dirty="0">
                <a:effectLst>
                  <a:outerShdw blurRad="38100" dist="38100" dir="2700000" algn="tl">
                    <a:srgbClr val="000000">
                      <a:alpha val="43137"/>
                    </a:srgbClr>
                  </a:outerShdw>
                </a:effectLst>
                <a:cs typeface="+mn-ea"/>
                <a:sym typeface="+mn-lt"/>
              </a:rPr>
              <a:t>THANK YOU</a:t>
            </a:r>
            <a:endParaRPr lang="zh-CN" altLang="en-US" sz="6000" dirty="0">
              <a:effectLst>
                <a:outerShdw blurRad="38100" dist="38100" dir="2700000" algn="tl">
                  <a:srgbClr val="000000">
                    <a:alpha val="43137"/>
                  </a:srgbClr>
                </a:outerShdw>
              </a:effectLst>
              <a:cs typeface="+mn-ea"/>
              <a:sym typeface="+mn-lt"/>
            </a:endParaRPr>
          </a:p>
        </p:txBody>
      </p:sp>
      <p:pic>
        <p:nvPicPr>
          <p:cNvPr id="5" name="图片 4">
            <a:extLst>
              <a:ext uri="{FF2B5EF4-FFF2-40B4-BE49-F238E27FC236}">
                <a16:creationId xmlns:a16="http://schemas.microsoft.com/office/drawing/2014/main" id="{6DE46F98-C7B8-4263-B24B-FFE3A9F68B5D}"/>
              </a:ext>
            </a:extLst>
          </p:cNvPr>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971091" y="3640313"/>
            <a:ext cx="5140987" cy="436559"/>
          </a:xfrm>
          <a:prstGeom prst="rect">
            <a:avLst/>
          </a:prstGeom>
        </p:spPr>
      </p:pic>
      <p:sp>
        <p:nvSpPr>
          <p:cNvPr id="7" name="Synergistically utilize technically sound portals with frictionless chains. Dramatically customize…">
            <a:extLst>
              <a:ext uri="{FF2B5EF4-FFF2-40B4-BE49-F238E27FC236}">
                <a16:creationId xmlns:a16="http://schemas.microsoft.com/office/drawing/2014/main" id="{BCC2B1B8-2ADA-4DE9-9803-04D9B4FDBA65}"/>
              </a:ext>
            </a:extLst>
          </p:cNvPr>
          <p:cNvSpPr txBox="1"/>
          <p:nvPr/>
        </p:nvSpPr>
        <p:spPr>
          <a:xfrm>
            <a:off x="1523335" y="4206330"/>
            <a:ext cx="4036497" cy="60785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1400" kern="0" dirty="0">
                <a:solidFill>
                  <a:schemeClr val="bg1">
                    <a:lumMod val="50000"/>
                  </a:schemeClr>
                </a:solidFill>
                <a:cs typeface="+mn-ea"/>
                <a:sym typeface="+mn-lt"/>
              </a:rPr>
              <a:t>1120200782 </a:t>
            </a:r>
            <a:r>
              <a:rPr lang="zh-CN" altLang="en-US" sz="1400" kern="0" dirty="0">
                <a:solidFill>
                  <a:schemeClr val="bg1">
                    <a:lumMod val="50000"/>
                  </a:schemeClr>
                </a:solidFill>
                <a:cs typeface="+mn-ea"/>
                <a:sym typeface="+mn-lt"/>
              </a:rPr>
              <a:t>韦简</a:t>
            </a:r>
            <a:endParaRPr lang="en-US" altLang="zh-CN" sz="1400" kern="0" dirty="0">
              <a:solidFill>
                <a:schemeClr val="bg1">
                  <a:lumMod val="50000"/>
                </a:schemeClr>
              </a:solidFill>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1400" kern="0" dirty="0">
                <a:solidFill>
                  <a:schemeClr val="bg1">
                    <a:lumMod val="50000"/>
                  </a:schemeClr>
                </a:solidFill>
                <a:cs typeface="+mn-ea"/>
                <a:sym typeface="+mn-lt"/>
              </a:rPr>
              <a:t>1120200729 </a:t>
            </a:r>
            <a:r>
              <a:rPr lang="zh-CN" altLang="en-US" sz="1400" kern="0" dirty="0">
                <a:solidFill>
                  <a:schemeClr val="bg1">
                    <a:lumMod val="50000"/>
                  </a:schemeClr>
                </a:solidFill>
                <a:cs typeface="+mn-ea"/>
                <a:sym typeface="+mn-lt"/>
              </a:rPr>
              <a:t>宋美善</a:t>
            </a:r>
            <a:endParaRPr lang="en-US" altLang="zh-CN" sz="1400" kern="0" dirty="0">
              <a:solidFill>
                <a:schemeClr val="bg1">
                  <a:lumMod val="50000"/>
                </a:schemeClr>
              </a:solidFill>
              <a:cs typeface="+mn-ea"/>
              <a:sym typeface="+mn-lt"/>
            </a:endParaRPr>
          </a:p>
        </p:txBody>
      </p:sp>
      <p:sp>
        <p:nvSpPr>
          <p:cNvPr id="9" name="矩形 8">
            <a:extLst>
              <a:ext uri="{FF2B5EF4-FFF2-40B4-BE49-F238E27FC236}">
                <a16:creationId xmlns:a16="http://schemas.microsoft.com/office/drawing/2014/main" id="{52FF4FF2-7525-4201-BC44-743C296D5782}"/>
              </a:ext>
            </a:extLst>
          </p:cNvPr>
          <p:cNvSpPr/>
          <p:nvPr/>
        </p:nvSpPr>
        <p:spPr>
          <a:xfrm>
            <a:off x="6920476" y="1386492"/>
            <a:ext cx="3764265" cy="4602480"/>
          </a:xfrm>
          <a:prstGeom prst="rect">
            <a:avLst/>
          </a:prstGeom>
          <a:solidFill>
            <a:schemeClr val="bg1">
              <a:lumMod val="85000"/>
              <a:alpha val="8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cs typeface="+mn-ea"/>
              <a:sym typeface="+mn-lt"/>
            </a:endParaRPr>
          </a:p>
        </p:txBody>
      </p:sp>
      <p:sp>
        <p:nvSpPr>
          <p:cNvPr id="10" name="矩形 9">
            <a:extLst>
              <a:ext uri="{FF2B5EF4-FFF2-40B4-BE49-F238E27FC236}">
                <a16:creationId xmlns:a16="http://schemas.microsoft.com/office/drawing/2014/main" id="{E1AD153A-F90A-46E1-A8C6-1C6DB76EC1C7}"/>
              </a:ext>
            </a:extLst>
          </p:cNvPr>
          <p:cNvSpPr/>
          <p:nvPr/>
        </p:nvSpPr>
        <p:spPr>
          <a:xfrm>
            <a:off x="9919041" y="1386492"/>
            <a:ext cx="977559" cy="4602480"/>
          </a:xfrm>
          <a:prstGeom prst="rect">
            <a:avLst/>
          </a:prstGeom>
          <a:solidFill>
            <a:srgbClr val="617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í$ļîḍé">
            <a:extLst>
              <a:ext uri="{FF2B5EF4-FFF2-40B4-BE49-F238E27FC236}">
                <a16:creationId xmlns:a16="http://schemas.microsoft.com/office/drawing/2014/main" id="{BBC04A91-19CD-42B8-ACBB-A3BE38A88FCE}"/>
              </a:ext>
            </a:extLst>
          </p:cNvPr>
          <p:cNvSpPr/>
          <p:nvPr/>
        </p:nvSpPr>
        <p:spPr>
          <a:xfrm>
            <a:off x="7429881" y="2282937"/>
            <a:ext cx="2977939" cy="2977939"/>
          </a:xfrm>
          <a:prstGeom prst="ellipse">
            <a:avLst/>
          </a:prstGeom>
          <a:blipFill>
            <a:blip r:embed="rId4" cstate="screen">
              <a:extLst>
                <a:ext uri="{28A0092B-C50C-407E-A947-70E740481C1C}">
                  <a14:useLocalDpi xmlns:a14="http://schemas.microsoft.com/office/drawing/2010/main"/>
                </a:ext>
              </a:extLst>
            </a:blip>
            <a:stretch>
              <a:fillRect l="-30222" r="-29778"/>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cs typeface="+mn-ea"/>
              <a:sym typeface="+mn-lt"/>
            </a:endParaRPr>
          </a:p>
        </p:txBody>
      </p:sp>
      <p:pic>
        <p:nvPicPr>
          <p:cNvPr id="13" name="图片 12">
            <a:extLst>
              <a:ext uri="{FF2B5EF4-FFF2-40B4-BE49-F238E27FC236}">
                <a16:creationId xmlns:a16="http://schemas.microsoft.com/office/drawing/2014/main" id="{A4826634-8612-4DB0-81AE-4C7FE7D5D900}"/>
              </a:ext>
            </a:extLst>
          </p:cNvPr>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945929" y="1993441"/>
            <a:ext cx="5140987" cy="436559"/>
          </a:xfrm>
          <a:prstGeom prst="rect">
            <a:avLst/>
          </a:prstGeom>
        </p:spPr>
      </p:pic>
      <p:grpSp>
        <p:nvGrpSpPr>
          <p:cNvPr id="14" name="组合 13">
            <a:extLst>
              <a:ext uri="{FF2B5EF4-FFF2-40B4-BE49-F238E27FC236}">
                <a16:creationId xmlns:a16="http://schemas.microsoft.com/office/drawing/2014/main" id="{0B3493E7-042C-465D-A35C-DA2DE81D7CC3}"/>
              </a:ext>
            </a:extLst>
          </p:cNvPr>
          <p:cNvGrpSpPr/>
          <p:nvPr/>
        </p:nvGrpSpPr>
        <p:grpSpPr>
          <a:xfrm rot="5400000">
            <a:off x="1585786" y="823375"/>
            <a:ext cx="101370" cy="1330760"/>
            <a:chOff x="508216" y="2820579"/>
            <a:chExt cx="196770" cy="2583143"/>
          </a:xfrm>
          <a:solidFill>
            <a:srgbClr val="617767"/>
          </a:solidFill>
        </p:grpSpPr>
        <p:sp>
          <p:nvSpPr>
            <p:cNvPr id="15" name="椭圆 14">
              <a:extLst>
                <a:ext uri="{FF2B5EF4-FFF2-40B4-BE49-F238E27FC236}">
                  <a16:creationId xmlns:a16="http://schemas.microsoft.com/office/drawing/2014/main" id="{99016C16-9A5A-4ACB-A91F-E28887D5215A}"/>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6" name="直接连接符 15">
              <a:extLst>
                <a:ext uri="{FF2B5EF4-FFF2-40B4-BE49-F238E27FC236}">
                  <a16:creationId xmlns:a16="http://schemas.microsoft.com/office/drawing/2014/main" id="{470DC654-703E-44CB-ACEB-37D9A0EB1197}"/>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CD74EA2C-0284-4891-A073-94B8BB86B55B}"/>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E7FD2C7A-77DE-4DA2-A5AE-22CD8DC20EF2}"/>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078FCC9E-CE2E-49DD-87B0-DBA0BD3D4CBB}"/>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椭圆 10">
            <a:extLst>
              <a:ext uri="{FF2B5EF4-FFF2-40B4-BE49-F238E27FC236}">
                <a16:creationId xmlns:a16="http://schemas.microsoft.com/office/drawing/2014/main" id="{F1D45B55-5271-4573-A8A2-C378CC43234C}"/>
              </a:ext>
            </a:extLst>
          </p:cNvPr>
          <p:cNvSpPr/>
          <p:nvPr/>
        </p:nvSpPr>
        <p:spPr>
          <a:xfrm>
            <a:off x="7331496" y="2109565"/>
            <a:ext cx="196769" cy="196769"/>
          </a:xfrm>
          <a:prstGeom prst="ellipse">
            <a:avLst/>
          </a:prstGeom>
          <a:solidFill>
            <a:srgbClr val="6F292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椭圆 26">
            <a:extLst>
              <a:ext uri="{FF2B5EF4-FFF2-40B4-BE49-F238E27FC236}">
                <a16:creationId xmlns:a16="http://schemas.microsoft.com/office/drawing/2014/main" id="{9A7F761E-A972-402E-955F-05992AE04C36}"/>
              </a:ext>
            </a:extLst>
          </p:cNvPr>
          <p:cNvSpPr/>
          <p:nvPr/>
        </p:nvSpPr>
        <p:spPr>
          <a:xfrm>
            <a:off x="10309435" y="5434248"/>
            <a:ext cx="196769" cy="196769"/>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1" name="图片 20">
            <a:extLst>
              <a:ext uri="{FF2B5EF4-FFF2-40B4-BE49-F238E27FC236}">
                <a16:creationId xmlns:a16="http://schemas.microsoft.com/office/drawing/2014/main" id="{D9070FC7-892B-9F38-2862-AF704B43474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900"/>
                    </a14:imgEffect>
                    <a14:imgEffect>
                      <a14:brightnessContrast bright="-20000" contrast="20000"/>
                    </a14:imgEffect>
                  </a14:imgLayer>
                </a14:imgProps>
              </a:ext>
            </a:extLst>
          </a:blip>
          <a:stretch>
            <a:fillRect/>
          </a:stretch>
        </p:blipFill>
        <p:spPr>
          <a:xfrm>
            <a:off x="7294512" y="2152122"/>
            <a:ext cx="3286584" cy="3177749"/>
          </a:xfrm>
          <a:prstGeom prst="ellipse">
            <a:avLst/>
          </a:prstGeom>
          <a:ln>
            <a:noFill/>
          </a:ln>
          <a:effectLst/>
        </p:spPr>
      </p:pic>
      <p:sp>
        <p:nvSpPr>
          <p:cNvPr id="6" name="garden-leaf_16335">
            <a:extLst>
              <a:ext uri="{FF2B5EF4-FFF2-40B4-BE49-F238E27FC236}">
                <a16:creationId xmlns:a16="http://schemas.microsoft.com/office/drawing/2014/main" id="{6B48C0F2-12FD-37B4-F56B-B443BA0B2205}"/>
              </a:ext>
            </a:extLst>
          </p:cNvPr>
          <p:cNvSpPr>
            <a:spLocks noChangeAspect="1"/>
          </p:cNvSpPr>
          <p:nvPr/>
        </p:nvSpPr>
        <p:spPr bwMode="auto">
          <a:xfrm>
            <a:off x="952184" y="2781119"/>
            <a:ext cx="528374" cy="6096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67" h="3891">
                <a:moveTo>
                  <a:pt x="390" y="333"/>
                </a:moveTo>
                <a:cubicBezTo>
                  <a:pt x="513" y="590"/>
                  <a:pt x="512" y="895"/>
                  <a:pt x="385" y="1241"/>
                </a:cubicBezTo>
                <a:cubicBezTo>
                  <a:pt x="0" y="2291"/>
                  <a:pt x="407" y="2902"/>
                  <a:pt x="411" y="2908"/>
                </a:cubicBezTo>
                <a:cubicBezTo>
                  <a:pt x="642" y="3267"/>
                  <a:pt x="937" y="3449"/>
                  <a:pt x="1289" y="3449"/>
                </a:cubicBezTo>
                <a:cubicBezTo>
                  <a:pt x="1554" y="3449"/>
                  <a:pt x="1847" y="3347"/>
                  <a:pt x="2161" y="3146"/>
                </a:cubicBezTo>
                <a:lnTo>
                  <a:pt x="2198" y="3122"/>
                </a:lnTo>
                <a:cubicBezTo>
                  <a:pt x="1702" y="2658"/>
                  <a:pt x="1153" y="2155"/>
                  <a:pt x="1073" y="1484"/>
                </a:cubicBezTo>
                <a:cubicBezTo>
                  <a:pt x="1062" y="1391"/>
                  <a:pt x="1139" y="1343"/>
                  <a:pt x="1212" y="1349"/>
                </a:cubicBezTo>
                <a:cubicBezTo>
                  <a:pt x="1162" y="1379"/>
                  <a:pt x="1125" y="1438"/>
                  <a:pt x="1148" y="1509"/>
                </a:cubicBezTo>
                <a:cubicBezTo>
                  <a:pt x="1351" y="2156"/>
                  <a:pt x="1785" y="2637"/>
                  <a:pt x="2270" y="3076"/>
                </a:cubicBezTo>
                <a:cubicBezTo>
                  <a:pt x="2279" y="3084"/>
                  <a:pt x="2289" y="3092"/>
                  <a:pt x="2298" y="3101"/>
                </a:cubicBezTo>
                <a:cubicBezTo>
                  <a:pt x="2308" y="3109"/>
                  <a:pt x="2317" y="3118"/>
                  <a:pt x="2326" y="3126"/>
                </a:cubicBezTo>
                <a:cubicBezTo>
                  <a:pt x="2456" y="3242"/>
                  <a:pt x="2589" y="3355"/>
                  <a:pt x="2723" y="3468"/>
                </a:cubicBezTo>
                <a:cubicBezTo>
                  <a:pt x="2846" y="3572"/>
                  <a:pt x="2970" y="3677"/>
                  <a:pt x="3091" y="3782"/>
                </a:cubicBezTo>
                <a:cubicBezTo>
                  <a:pt x="3215" y="3891"/>
                  <a:pt x="3367" y="3684"/>
                  <a:pt x="3243" y="3575"/>
                </a:cubicBezTo>
                <a:cubicBezTo>
                  <a:pt x="3015" y="3376"/>
                  <a:pt x="2776" y="3182"/>
                  <a:pt x="2547" y="2981"/>
                </a:cubicBezTo>
                <a:cubicBezTo>
                  <a:pt x="2537" y="2973"/>
                  <a:pt x="2528" y="2964"/>
                  <a:pt x="2519" y="2956"/>
                </a:cubicBezTo>
                <a:cubicBezTo>
                  <a:pt x="2509" y="2948"/>
                  <a:pt x="2500" y="2939"/>
                  <a:pt x="2491" y="2931"/>
                </a:cubicBezTo>
                <a:cubicBezTo>
                  <a:pt x="2745" y="2757"/>
                  <a:pt x="2954" y="2573"/>
                  <a:pt x="3006" y="2325"/>
                </a:cubicBezTo>
                <a:cubicBezTo>
                  <a:pt x="3051" y="2111"/>
                  <a:pt x="2976" y="1862"/>
                  <a:pt x="2778" y="1566"/>
                </a:cubicBezTo>
                <a:cubicBezTo>
                  <a:pt x="2321" y="884"/>
                  <a:pt x="833" y="264"/>
                  <a:pt x="126" y="0"/>
                </a:cubicBezTo>
                <a:cubicBezTo>
                  <a:pt x="223" y="81"/>
                  <a:pt x="321" y="190"/>
                  <a:pt x="390" y="333"/>
                </a:cubicBezTo>
                <a:close/>
              </a:path>
            </a:pathLst>
          </a:custGeom>
          <a:solidFill>
            <a:srgbClr val="617767"/>
          </a:solidFill>
          <a:ln>
            <a:noFill/>
          </a:ln>
        </p:spPr>
        <p:txBody>
          <a:bodyPr/>
          <a:lstStyle/>
          <a:p>
            <a:endParaRPr lang="zh-CN" altLang="en-US" dirty="0">
              <a:cs typeface="+mn-ea"/>
              <a:sym typeface="+mn-lt"/>
            </a:endParaRPr>
          </a:p>
        </p:txBody>
      </p:sp>
    </p:spTree>
    <p:custDataLst>
      <p:tags r:id="rId1"/>
    </p:custDataLst>
    <p:extLst>
      <p:ext uri="{BB962C8B-B14F-4D97-AF65-F5344CB8AC3E}">
        <p14:creationId xmlns:p14="http://schemas.microsoft.com/office/powerpoint/2010/main" val="1401615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4"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childTnLst>
                          </p:cTn>
                        </p:par>
                        <p:par>
                          <p:cTn id="30" fill="hold">
                            <p:stCondLst>
                              <p:cond delay="500"/>
                            </p:stCondLst>
                            <p:childTnLst>
                              <p:par>
                                <p:cTn id="31" presetID="22" presetClass="entr" presetSubtype="4"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9" grpId="0" animBg="1"/>
      <p:bldP spid="10" grpId="0" animBg="1"/>
      <p:bldP spid="12"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38" y="1871798"/>
            <a:ext cx="6109398" cy="1464420"/>
          </a:xfrm>
          <a:prstGeom prst="rect">
            <a:avLst/>
          </a:prstGeom>
        </p:spPr>
      </p:pic>
      <p:sp>
        <p:nvSpPr>
          <p:cNvPr id="5" name="îsḻiḓê"/>
          <p:cNvSpPr/>
          <p:nvPr/>
        </p:nvSpPr>
        <p:spPr bwMode="auto">
          <a:xfrm>
            <a:off x="-1" y="1866151"/>
            <a:ext cx="673101" cy="1475715"/>
          </a:xfrm>
          <a:prstGeom prst="rect">
            <a:avLst/>
          </a:prstGeom>
          <a:solidFill>
            <a:srgbClr val="6F2923"/>
          </a:solidFill>
          <a:ln>
            <a:noFill/>
          </a:ln>
        </p:spPr>
        <p:txBody>
          <a:bodyPr rtlCol="0" anchor="ctr"/>
          <a:lstStyle/>
          <a:p>
            <a:pPr algn="ctr"/>
            <a:endParaRPr lang="zh-CN" altLang="en-US" dirty="0">
              <a:solidFill>
                <a:schemeClr val="tx1"/>
              </a:solidFill>
              <a:cs typeface="+mn-ea"/>
              <a:sym typeface="+mn-lt"/>
            </a:endParaRPr>
          </a:p>
        </p:txBody>
      </p:sp>
      <p:sp>
        <p:nvSpPr>
          <p:cNvPr id="9" name="iŝḻïde"/>
          <p:cNvSpPr/>
          <p:nvPr/>
        </p:nvSpPr>
        <p:spPr>
          <a:xfrm>
            <a:off x="6645887" y="2437571"/>
            <a:ext cx="422426" cy="403704"/>
          </a:xfrm>
          <a:prstGeom prst="roundRect">
            <a:avLst>
              <a:gd name="adj" fmla="val 50000"/>
            </a:avLst>
          </a:prstGeom>
          <a:solidFill>
            <a:srgbClr val="6F2923"/>
          </a:solidFill>
          <a:ln>
            <a:noFill/>
          </a:ln>
        </p:spPr>
        <p:txBody>
          <a:bodyPr rtlCol="0"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dirty="0">
              <a:cs typeface="+mn-ea"/>
              <a:sym typeface="+mn-lt"/>
            </a:endParaRPr>
          </a:p>
        </p:txBody>
      </p:sp>
      <p:sp>
        <p:nvSpPr>
          <p:cNvPr id="12" name="îṥḻíḓé"/>
          <p:cNvSpPr/>
          <p:nvPr/>
        </p:nvSpPr>
        <p:spPr>
          <a:xfrm>
            <a:off x="6645887" y="3611880"/>
            <a:ext cx="422426" cy="403704"/>
          </a:xfrm>
          <a:prstGeom prst="roundRect">
            <a:avLst>
              <a:gd name="adj" fmla="val 50000"/>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cs typeface="+mn-ea"/>
              <a:sym typeface="+mn-lt"/>
            </a:endParaRPr>
          </a:p>
        </p:txBody>
      </p:sp>
      <p:sp>
        <p:nvSpPr>
          <p:cNvPr id="15" name="ïśḻîḓé"/>
          <p:cNvSpPr/>
          <p:nvPr/>
        </p:nvSpPr>
        <p:spPr>
          <a:xfrm>
            <a:off x="6645887" y="4756928"/>
            <a:ext cx="422426" cy="432964"/>
          </a:xfrm>
          <a:prstGeom prst="roundRect">
            <a:avLst>
              <a:gd name="adj" fmla="val 50000"/>
            </a:avLst>
          </a:prstGeom>
          <a:solidFill>
            <a:srgbClr val="6F2923"/>
          </a:solidFill>
          <a:ln>
            <a:noFill/>
          </a:ln>
        </p:spPr>
        <p:txBody>
          <a:bodyPr rtlCol="0"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cs typeface="+mn-ea"/>
              <a:sym typeface="+mn-lt"/>
            </a:endParaRPr>
          </a:p>
        </p:txBody>
      </p:sp>
      <p:sp>
        <p:nvSpPr>
          <p:cNvPr id="24" name="Synergistically utilize technically sound portals with frictionless chains. Dramatically customize…"/>
          <p:cNvSpPr txBox="1"/>
          <p:nvPr/>
        </p:nvSpPr>
        <p:spPr>
          <a:xfrm>
            <a:off x="341042" y="3726657"/>
            <a:ext cx="5768794" cy="2077085"/>
          </a:xfrm>
          <a:prstGeom prst="rect">
            <a:avLst/>
          </a:prstGeom>
          <a:ln w="12700">
            <a:miter lim="400000"/>
          </a:ln>
        </p:spPr>
        <p:txBody>
          <a:bodyPr wrap="square" lIns="0" tIns="0" rIns="0" bIns="0">
            <a:spAutoFit/>
          </a:bodyPr>
          <a:lstStyle/>
          <a:p>
            <a:pPr algn="l">
              <a:lnSpc>
                <a:spcPct val="150000"/>
              </a:lnSpc>
              <a:buClrTx/>
              <a:buSzTx/>
              <a:buFontTx/>
            </a:pP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	Wilt数据集来自于名为“</a:t>
            </a:r>
            <a:r>
              <a:rPr lang="zh-CN" altLang="en-US" b="1" dirty="0">
                <a:solidFill>
                  <a:srgbClr val="6F2923"/>
                </a:solidFill>
                <a:latin typeface="华文中宋" panose="02010600040101010101" pitchFamily="2" charset="-122"/>
                <a:ea typeface="华文中宋" panose="02010600040101010101" pitchFamily="2" charset="-122"/>
                <a:cs typeface="Roboto Bold"/>
              </a:rPr>
              <a:t>利用混合泛锐化方法和基于对象的多尺度图像分析绘制松树和橡树病害图</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”的研究。该研究开发了一种基于多尺度对象的分类方法，用于检测高分辨率多光谱卫星图像中的患病树木（日本橡树枯萎病和日本松树枯萎病）。提出的方法包括：</a:t>
            </a:r>
          </a:p>
        </p:txBody>
      </p:sp>
      <p:sp>
        <p:nvSpPr>
          <p:cNvPr id="27" name="Synergistically utilize technically sound portals with frictionless chains. Dramatically customize…"/>
          <p:cNvSpPr txBox="1"/>
          <p:nvPr/>
        </p:nvSpPr>
        <p:spPr>
          <a:xfrm>
            <a:off x="7420132" y="2224211"/>
            <a:ext cx="3913427" cy="830580"/>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sz="1800" dirty="0">
                <a:solidFill>
                  <a:schemeClr val="tx1">
                    <a:lumMod val="75000"/>
                    <a:lumOff val="25000"/>
                  </a:schemeClr>
                </a:solidFill>
                <a:latin typeface="华文中宋" panose="02010600040101010101" pitchFamily="2" charset="-122"/>
                <a:ea typeface="华文中宋" panose="02010600040101010101" pitchFamily="2" charset="-122"/>
                <a:cs typeface="+mn-cs"/>
                <a:sym typeface="Roboto Bold"/>
              </a:rPr>
              <a:t>基于强度-色调-饱和度的混合平滑滤波器的强度调制的泛锐化方法</a:t>
            </a:r>
          </a:p>
        </p:txBody>
      </p:sp>
      <p:sp>
        <p:nvSpPr>
          <p:cNvPr id="28" name="Synergistically utilize technically sound portals with frictionless chains. Dramatically customize…"/>
          <p:cNvSpPr txBox="1"/>
          <p:nvPr/>
        </p:nvSpPr>
        <p:spPr>
          <a:xfrm>
            <a:off x="7419974" y="3398256"/>
            <a:ext cx="4008994" cy="830580"/>
          </a:xfrm>
          <a:prstGeom prst="rect">
            <a:avLst/>
          </a:prstGeom>
          <a:ln w="12700">
            <a:miter lim="400000"/>
          </a:ln>
        </p:spPr>
        <p:txBody>
          <a:bodyPr wrap="square" lIns="0" tIns="0" rIns="0" bIns="0">
            <a:spAutoFit/>
          </a:bodyPr>
          <a:lstStyle/>
          <a:p>
            <a:pPr algn="l" defTabSz="412750" hangingPunct="0">
              <a:lnSpc>
                <a:spcPct val="150000"/>
              </a:lnSpc>
              <a:buClrTx/>
              <a:buSzTx/>
              <a:buFontTx/>
              <a:defRPr sz="2000" b="0">
                <a:solidFill>
                  <a:srgbClr val="1C1F25"/>
                </a:solidFill>
                <a:latin typeface="Roboto Bold"/>
                <a:ea typeface="Roboto Bold"/>
                <a:cs typeface="Roboto Bold"/>
                <a:sym typeface="Roboto Bold"/>
              </a:defRPr>
            </a:pPr>
            <a:r>
              <a:rPr lang="zh-CN" altLang="en-US" sz="1800" dirty="0">
                <a:solidFill>
                  <a:schemeClr val="tx1">
                    <a:lumMod val="75000"/>
                    <a:lumOff val="25000"/>
                  </a:schemeClr>
                </a:solidFill>
                <a:latin typeface="华文中宋" panose="02010600040101010101" pitchFamily="2" charset="-122"/>
                <a:ea typeface="华文中宋" panose="02010600040101010101" pitchFamily="2" charset="-122"/>
                <a:cs typeface="+mn-cs"/>
                <a:sym typeface="Roboto Bold"/>
              </a:rPr>
              <a:t>使用合成过度采样技术（SMOTE）对 "病树 "类的训练数据进行合成过度采样</a:t>
            </a:r>
          </a:p>
        </p:txBody>
      </p:sp>
      <p:sp>
        <p:nvSpPr>
          <p:cNvPr id="29" name="Synergistically utilize technically sound portals with frictionless chains. Dramatically customize…"/>
          <p:cNvSpPr txBox="1"/>
          <p:nvPr/>
        </p:nvSpPr>
        <p:spPr>
          <a:xfrm>
            <a:off x="7419974" y="4765818"/>
            <a:ext cx="4098924" cy="415290"/>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sz="1800" dirty="0">
                <a:solidFill>
                  <a:schemeClr val="tx1">
                    <a:lumMod val="75000"/>
                    <a:lumOff val="25000"/>
                  </a:schemeClr>
                </a:solidFill>
                <a:latin typeface="华文中宋" panose="02010600040101010101" pitchFamily="2" charset="-122"/>
                <a:ea typeface="华文中宋" panose="02010600040101010101" pitchFamily="2" charset="-122"/>
                <a:cs typeface="+mn-cs"/>
                <a:sym typeface="Roboto Bold"/>
              </a:rPr>
              <a:t>使用基于多尺度对象的图像分类方法</a:t>
            </a:r>
          </a:p>
        </p:txBody>
      </p:sp>
      <p:grpSp>
        <p:nvGrpSpPr>
          <p:cNvPr id="30" name="组合 29"/>
          <p:cNvGrpSpPr/>
          <p:nvPr/>
        </p:nvGrpSpPr>
        <p:grpSpPr>
          <a:xfrm rot="5400000">
            <a:off x="955738" y="-169990"/>
            <a:ext cx="101370" cy="1330760"/>
            <a:chOff x="508216" y="2820579"/>
            <a:chExt cx="196770" cy="2583143"/>
          </a:xfrm>
          <a:solidFill>
            <a:srgbClr val="617767"/>
          </a:solidFill>
        </p:grpSpPr>
        <p:sp>
          <p:nvSpPr>
            <p:cNvPr id="31" name="椭圆 30"/>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2" name="直接连接符 31"/>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4" name="直接连接符 33"/>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î$1ïḍê"/>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背景介绍</a:t>
            </a: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 </a:t>
            </a:r>
            <a:endParaRPr lang="zh-CN" altLang="en-US" sz="2400" spc="600" dirty="0">
              <a:solidFill>
                <a:schemeClr val="bg1"/>
              </a:solidFill>
              <a:latin typeface="华文中宋" panose="02010600040101010101" pitchFamily="2" charset="-122"/>
              <a:ea typeface="华文中宋" panose="02010600040101010101" pitchFamily="2" charset="-122"/>
              <a:cs typeface="+mn-ea"/>
              <a:sym typeface="+mn-lt"/>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3"/>
          <a:stretch>
            <a:fillRect/>
          </a:stretch>
        </p:blipFill>
        <p:spPr>
          <a:xfrm>
            <a:off x="6081723" y="1866150"/>
            <a:ext cx="6095560" cy="1475715"/>
          </a:xfrm>
          <a:prstGeom prst="rect">
            <a:avLst/>
          </a:prstGeom>
        </p:spPr>
      </p:pic>
      <p:sp>
        <p:nvSpPr>
          <p:cNvPr id="11" name="Synergistically utilize technically sound portals with frictionless chains. Dramatically customize…"/>
          <p:cNvSpPr txBox="1"/>
          <p:nvPr/>
        </p:nvSpPr>
        <p:spPr>
          <a:xfrm>
            <a:off x="6109836" y="3666214"/>
            <a:ext cx="5768794" cy="2493010"/>
          </a:xfrm>
          <a:prstGeom prst="rect">
            <a:avLst/>
          </a:prstGeom>
          <a:ln w="12700">
            <a:miter lim="400000"/>
          </a:ln>
        </p:spPr>
        <p:txBody>
          <a:bodyPr wrap="square" lIns="0" tIns="0" rIns="0" bIns="0">
            <a:spAutoFit/>
          </a:bodyPr>
          <a:lstStyle/>
          <a:p>
            <a:pPr>
              <a:lnSpc>
                <a:spcPct val="150000"/>
              </a:lnSpc>
            </a:pPr>
            <a:r>
              <a:rPr lang="en-US" altLang="zh-CN" dirty="0">
                <a:solidFill>
                  <a:schemeClr val="tx1">
                    <a:lumMod val="75000"/>
                    <a:lumOff val="25000"/>
                  </a:schemeClr>
                </a:solidFill>
                <a:latin typeface="华文中宋" panose="02010600040101010101" pitchFamily="2" charset="-122"/>
                <a:ea typeface="华文中宋" panose="02010600040101010101" pitchFamily="2" charset="-122"/>
              </a:rPr>
              <a:t>	</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分割后，基于对图像的视觉检查，将训练用的数据分为</a:t>
            </a:r>
            <a:r>
              <a:rPr lang="zh-CN" altLang="en-US" b="1" dirty="0">
                <a:solidFill>
                  <a:srgbClr val="6F2923"/>
                </a:solidFill>
                <a:latin typeface="华文中宋" panose="02010600040101010101" pitchFamily="2" charset="-122"/>
                <a:ea typeface="华文中宋" panose="02010600040101010101" pitchFamily="2" charset="-122"/>
                <a:cs typeface="Roboto Bold"/>
              </a:rPr>
              <a:t>“病树”和“其他”</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两个土地覆盖类别。训练集包括</a:t>
            </a:r>
            <a:r>
              <a:rPr lang="zh-CN" altLang="en-US" b="1" dirty="0">
                <a:solidFill>
                  <a:srgbClr val="6F2923"/>
                </a:solidFill>
                <a:latin typeface="华文中宋" panose="02010600040101010101" pitchFamily="2" charset="-122"/>
                <a:ea typeface="华文中宋" panose="02010600040101010101" pitchFamily="2" charset="-122"/>
                <a:cs typeface="Roboto Bold"/>
              </a:rPr>
              <a:t>4339</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个图像片段，其中包含</a:t>
            </a:r>
            <a:r>
              <a:rPr lang="en-US" altLang="zh-CN" dirty="0">
                <a:solidFill>
                  <a:schemeClr val="tx1">
                    <a:lumMod val="75000"/>
                    <a:lumOff val="25000"/>
                  </a:schemeClr>
                </a:solidFill>
                <a:latin typeface="华文中宋" panose="02010600040101010101" pitchFamily="2" charset="-122"/>
                <a:ea typeface="华文中宋" panose="02010600040101010101" pitchFamily="2" charset="-122"/>
              </a:rPr>
              <a:t>4265</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个“其他”类别的训练片段和</a:t>
            </a:r>
            <a:r>
              <a:rPr lang="en-US" altLang="zh-CN" dirty="0">
                <a:solidFill>
                  <a:schemeClr val="tx1">
                    <a:lumMod val="75000"/>
                    <a:lumOff val="25000"/>
                  </a:schemeClr>
                </a:solidFill>
                <a:latin typeface="华文中宋" panose="02010600040101010101" pitchFamily="2" charset="-122"/>
                <a:ea typeface="华文中宋" panose="02010600040101010101" pitchFamily="2" charset="-122"/>
              </a:rPr>
              <a:t>74</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个“病树”类别的训练片段。测试集包括</a:t>
            </a:r>
            <a:r>
              <a:rPr lang="zh-CN" altLang="en-US" b="1" dirty="0">
                <a:solidFill>
                  <a:srgbClr val="6F2923"/>
                </a:solidFill>
                <a:latin typeface="华文中宋" panose="02010600040101010101" pitchFamily="2" charset="-122"/>
                <a:ea typeface="华文中宋" panose="02010600040101010101" pitchFamily="2" charset="-122"/>
                <a:cs typeface="Roboto Bold"/>
              </a:rPr>
              <a:t>500</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个图像片段，其中包含</a:t>
            </a:r>
            <a:r>
              <a:rPr lang="en-US" altLang="zh-CN" dirty="0">
                <a:solidFill>
                  <a:schemeClr val="tx1">
                    <a:lumMod val="75000"/>
                    <a:lumOff val="25000"/>
                  </a:schemeClr>
                </a:solidFill>
                <a:latin typeface="华文中宋" panose="02010600040101010101" pitchFamily="2" charset="-122"/>
                <a:ea typeface="华文中宋" panose="02010600040101010101" pitchFamily="2" charset="-122"/>
              </a:rPr>
              <a:t>313</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个“其他”类别的测试片段和</a:t>
            </a:r>
            <a:r>
              <a:rPr lang="en-US" altLang="zh-CN" dirty="0">
                <a:solidFill>
                  <a:schemeClr val="tx1">
                    <a:lumMod val="75000"/>
                    <a:lumOff val="25000"/>
                  </a:schemeClr>
                </a:solidFill>
                <a:latin typeface="华文中宋" panose="02010600040101010101" pitchFamily="2" charset="-122"/>
                <a:ea typeface="华文中宋" panose="02010600040101010101" pitchFamily="2" charset="-122"/>
              </a:rPr>
              <a:t>187</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个属于 </a:t>
            </a:r>
            <a:r>
              <a:rPr lang="en-US" altLang="zh-CN" dirty="0">
                <a:solidFill>
                  <a:schemeClr val="tx1">
                    <a:lumMod val="75000"/>
                    <a:lumOff val="25000"/>
                  </a:schemeClr>
                </a:solidFill>
                <a:latin typeface="华文中宋" panose="02010600040101010101" pitchFamily="2" charset="-122"/>
                <a:ea typeface="华文中宋" panose="02010600040101010101" pitchFamily="2" charset="-122"/>
              </a:rPr>
              <a:t>"</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病树 </a:t>
            </a:r>
            <a:r>
              <a:rPr lang="en-US" altLang="zh-CN" dirty="0">
                <a:solidFill>
                  <a:schemeClr val="tx1">
                    <a:lumMod val="75000"/>
                    <a:lumOff val="25000"/>
                  </a:schemeClr>
                </a:solidFill>
                <a:latin typeface="华文中宋" panose="02010600040101010101" pitchFamily="2" charset="-122"/>
                <a:ea typeface="华文中宋" panose="02010600040101010101" pitchFamily="2" charset="-122"/>
              </a:rPr>
              <a:t>"</a:t>
            </a:r>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类别的测试片段</a:t>
            </a:r>
            <a:endParaRPr lang="zh-CN" altLang="zh-CN" dirty="0">
              <a:solidFill>
                <a:schemeClr val="tx1">
                  <a:lumMod val="75000"/>
                  <a:lumOff val="25000"/>
                </a:schemeClr>
              </a:solidFill>
              <a:latin typeface="华文中宋" panose="02010600040101010101" pitchFamily="2" charset="-122"/>
              <a:ea typeface="华文中宋" panose="02010600040101010101" pitchFamily="2" charset="-122"/>
            </a:endParaRPr>
          </a:p>
        </p:txBody>
      </p:sp>
      <p:sp>
        <p:nvSpPr>
          <p:cNvPr id="5" name="îsḻiḓê"/>
          <p:cNvSpPr/>
          <p:nvPr/>
        </p:nvSpPr>
        <p:spPr bwMode="auto">
          <a:xfrm>
            <a:off x="6081723" y="1866150"/>
            <a:ext cx="673101" cy="1475715"/>
          </a:xfrm>
          <a:prstGeom prst="rect">
            <a:avLst/>
          </a:prstGeom>
          <a:solidFill>
            <a:srgbClr val="6F2923"/>
          </a:solidFill>
          <a:ln>
            <a:noFill/>
          </a:ln>
        </p:spPr>
        <p:txBody>
          <a:bodyPr rtlCol="0" anchor="ctr"/>
          <a:lstStyle/>
          <a:p>
            <a:pPr algn="ctr"/>
            <a:endParaRPr lang="zh-CN" altLang="en-US" dirty="0">
              <a:solidFill>
                <a:schemeClr val="tx1"/>
              </a:solidFill>
              <a:cs typeface="+mn-ea"/>
              <a:sym typeface="+mn-lt"/>
            </a:endParaRPr>
          </a:p>
        </p:txBody>
      </p:sp>
      <p:sp>
        <p:nvSpPr>
          <p:cNvPr id="9" name="iŝḻïde"/>
          <p:cNvSpPr/>
          <p:nvPr/>
        </p:nvSpPr>
        <p:spPr>
          <a:xfrm>
            <a:off x="663647" y="1935351"/>
            <a:ext cx="422426" cy="403704"/>
          </a:xfrm>
          <a:prstGeom prst="roundRect">
            <a:avLst>
              <a:gd name="adj" fmla="val 50000"/>
            </a:avLst>
          </a:prstGeom>
          <a:solidFill>
            <a:srgbClr val="6F2923"/>
          </a:solidFill>
          <a:ln>
            <a:noFill/>
          </a:ln>
        </p:spPr>
        <p:txBody>
          <a:bodyPr rtlCol="0"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dirty="0">
              <a:cs typeface="+mn-ea"/>
              <a:sym typeface="+mn-lt"/>
            </a:endParaRPr>
          </a:p>
        </p:txBody>
      </p:sp>
      <p:sp>
        <p:nvSpPr>
          <p:cNvPr id="12" name="îṥḻíḓé"/>
          <p:cNvSpPr/>
          <p:nvPr/>
        </p:nvSpPr>
        <p:spPr>
          <a:xfrm>
            <a:off x="659264" y="2982236"/>
            <a:ext cx="422426" cy="403704"/>
          </a:xfrm>
          <a:prstGeom prst="roundRect">
            <a:avLst>
              <a:gd name="adj" fmla="val 50000"/>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cs typeface="+mn-ea"/>
              <a:sym typeface="+mn-lt"/>
            </a:endParaRPr>
          </a:p>
        </p:txBody>
      </p:sp>
      <p:sp>
        <p:nvSpPr>
          <p:cNvPr id="15" name="ïśḻîḓé"/>
          <p:cNvSpPr/>
          <p:nvPr/>
        </p:nvSpPr>
        <p:spPr>
          <a:xfrm>
            <a:off x="659264" y="4029121"/>
            <a:ext cx="422426" cy="432964"/>
          </a:xfrm>
          <a:prstGeom prst="roundRect">
            <a:avLst>
              <a:gd name="adj" fmla="val 50000"/>
            </a:avLst>
          </a:prstGeom>
          <a:solidFill>
            <a:srgbClr val="6F2923"/>
          </a:solidFill>
          <a:ln>
            <a:noFill/>
          </a:ln>
        </p:spPr>
        <p:txBody>
          <a:bodyPr rtlCol="0"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cs typeface="+mn-ea"/>
              <a:sym typeface="+mn-lt"/>
            </a:endParaRPr>
          </a:p>
        </p:txBody>
      </p:sp>
      <p:sp>
        <p:nvSpPr>
          <p:cNvPr id="27" name="Synergistically utilize technically sound portals with frictionless chains. Dramatically customize…"/>
          <p:cNvSpPr txBox="1"/>
          <p:nvPr/>
        </p:nvSpPr>
        <p:spPr>
          <a:xfrm>
            <a:off x="1485517" y="1789672"/>
            <a:ext cx="3913427" cy="830580"/>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sz="1800" dirty="0">
                <a:latin typeface="华文中宋" panose="02010600040101010101" pitchFamily="2" charset="-122"/>
                <a:ea typeface="华文中宋" panose="02010600040101010101" pitchFamily="2" charset="-122"/>
                <a:sym typeface="Roboto Bold"/>
              </a:rPr>
              <a:t>使用泛锐化算法对快鸟</a:t>
            </a:r>
            <a:r>
              <a:rPr lang="en-US" altLang="zh-CN" sz="1800" dirty="0" err="1">
                <a:latin typeface="华文中宋" panose="02010600040101010101" pitchFamily="2" charset="-122"/>
                <a:ea typeface="华文中宋" panose="02010600040101010101" pitchFamily="2" charset="-122"/>
                <a:sym typeface="Roboto Bold"/>
              </a:rPr>
              <a:t>QuickBird</a:t>
            </a:r>
            <a:r>
              <a:rPr lang="zh-CN" altLang="en-US" sz="1800" dirty="0">
                <a:latin typeface="华文中宋" panose="02010600040101010101" pitchFamily="2" charset="-122"/>
                <a:ea typeface="华文中宋" panose="02010600040101010101" pitchFamily="2" charset="-122"/>
                <a:sym typeface="Roboto Bold"/>
              </a:rPr>
              <a:t>卫星中收集到的图像进行泛锐化</a:t>
            </a:r>
            <a:endParaRPr lang="zh-CN" altLang="en-US" sz="1800" kern="0" dirty="0">
              <a:solidFill>
                <a:schemeClr val="bg1">
                  <a:lumMod val="50000"/>
                </a:schemeClr>
              </a:solidFill>
              <a:latin typeface="华文中宋" panose="02010600040101010101" pitchFamily="2" charset="-122"/>
              <a:ea typeface="华文中宋" panose="02010600040101010101" pitchFamily="2" charset="-122"/>
              <a:cs typeface="+mn-ea"/>
              <a:sym typeface="Roboto Bold"/>
            </a:endParaRPr>
          </a:p>
        </p:txBody>
      </p:sp>
      <p:sp>
        <p:nvSpPr>
          <p:cNvPr id="28" name="Synergistically utilize technically sound portals with frictionless chains. Dramatically customize…"/>
          <p:cNvSpPr txBox="1"/>
          <p:nvPr/>
        </p:nvSpPr>
        <p:spPr>
          <a:xfrm>
            <a:off x="1437733" y="2839727"/>
            <a:ext cx="4008994" cy="738505"/>
          </a:xfrm>
          <a:prstGeom prst="rect">
            <a:avLst/>
          </a:prstGeom>
          <a:ln w="12700">
            <a:miter lim="400000"/>
          </a:ln>
        </p:spPr>
        <p:txBody>
          <a:bodyPr wrap="square" lIns="0" tIns="0" rIns="0" bIns="0">
            <a:spAutoFit/>
          </a:bodyPr>
          <a:lstStyle/>
          <a:p>
            <a:pPr algn="l" defTabSz="412750" hangingPunct="0">
              <a:lnSpc>
                <a:spcPct val="150000"/>
              </a:lnSpc>
              <a:buClrTx/>
              <a:buSzTx/>
              <a:buFontTx/>
              <a:defRPr sz="2000" b="0">
                <a:solidFill>
                  <a:srgbClr val="1C1F25"/>
                </a:solidFill>
                <a:latin typeface="Roboto Bold"/>
                <a:ea typeface="Roboto Bold"/>
                <a:cs typeface="Roboto Bold"/>
                <a:sym typeface="Roboto Bold"/>
              </a:defRPr>
            </a:pPr>
            <a:r>
              <a:rPr lang="zh-CN" altLang="en-US" sz="1800" dirty="0">
                <a:solidFill>
                  <a:schemeClr val="tx1">
                    <a:lumMod val="75000"/>
                    <a:lumOff val="25000"/>
                  </a:schemeClr>
                </a:solidFill>
                <a:latin typeface="华文中宋" panose="02010600040101010101" pitchFamily="2" charset="-122"/>
                <a:ea typeface="华文中宋" panose="02010600040101010101" pitchFamily="2" charset="-122"/>
                <a:cs typeface="+mn-cs"/>
                <a:sym typeface="Roboto Bold"/>
              </a:rPr>
              <a:t>使用多分辨率分割算法对经过IHS泛锐化过的G、R和NIR波段进行分割；</a:t>
            </a:r>
            <a:endParaRPr lang="zh-CN" altLang="en-US" sz="1800" dirty="0">
              <a:solidFill>
                <a:schemeClr val="tx1">
                  <a:lumMod val="75000"/>
                  <a:lumOff val="25000"/>
                </a:schemeClr>
              </a:solidFill>
              <a:latin typeface="华文中宋" panose="02010600040101010101" pitchFamily="2" charset="-122"/>
              <a:ea typeface="华文中宋" panose="02010600040101010101" pitchFamily="2" charset="-122"/>
              <a:cs typeface="+mn-cs"/>
              <a:sym typeface="+mn-lt"/>
            </a:endParaRPr>
          </a:p>
        </p:txBody>
      </p:sp>
      <p:sp>
        <p:nvSpPr>
          <p:cNvPr id="29" name="Synergistically utilize technically sound portals with frictionless chains. Dramatically customize…"/>
          <p:cNvSpPr txBox="1"/>
          <p:nvPr/>
        </p:nvSpPr>
        <p:spPr>
          <a:xfrm>
            <a:off x="1437733" y="3889782"/>
            <a:ext cx="3961211" cy="1661795"/>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sz="1800" dirty="0">
                <a:latin typeface="华文中宋" panose="02010600040101010101" pitchFamily="2" charset="-122"/>
                <a:ea typeface="华文中宋" panose="02010600040101010101" pitchFamily="2" charset="-122"/>
                <a:sym typeface="Roboto Bold"/>
              </a:rPr>
              <a:t>对于每个图像片段，计算</a:t>
            </a:r>
            <a:r>
              <a:rPr lang="en-US" altLang="zh-CN" sz="1800" b="1" dirty="0">
                <a:solidFill>
                  <a:srgbClr val="6F2923"/>
                </a:solidFill>
                <a:latin typeface="华文中宋" panose="02010600040101010101" pitchFamily="2" charset="-122"/>
                <a:ea typeface="华文中宋" panose="02010600040101010101" pitchFamily="2" charset="-122"/>
                <a:sym typeface="Roboto Bold"/>
              </a:rPr>
              <a:t>G</a:t>
            </a:r>
            <a:r>
              <a:rPr lang="zh-CN" altLang="en-US" sz="1800" b="1" dirty="0">
                <a:solidFill>
                  <a:srgbClr val="6F2923"/>
                </a:solidFill>
                <a:latin typeface="华文中宋" panose="02010600040101010101" pitchFamily="2" charset="-122"/>
                <a:ea typeface="华文中宋" panose="02010600040101010101" pitchFamily="2" charset="-122"/>
                <a:sym typeface="Roboto Bold"/>
              </a:rPr>
              <a:t>、</a:t>
            </a:r>
            <a:r>
              <a:rPr lang="en-US" altLang="zh-CN" sz="1800" b="1" dirty="0">
                <a:solidFill>
                  <a:srgbClr val="6F2923"/>
                </a:solidFill>
                <a:latin typeface="华文中宋" panose="02010600040101010101" pitchFamily="2" charset="-122"/>
                <a:ea typeface="华文中宋" panose="02010600040101010101" pitchFamily="2" charset="-122"/>
                <a:sym typeface="Roboto Bold"/>
              </a:rPr>
              <a:t>R</a:t>
            </a:r>
            <a:r>
              <a:rPr lang="zh-CN" altLang="en-US" sz="1800" b="1" dirty="0">
                <a:solidFill>
                  <a:srgbClr val="6F2923"/>
                </a:solidFill>
                <a:latin typeface="华文中宋" panose="02010600040101010101" pitchFamily="2" charset="-122"/>
                <a:ea typeface="华文中宋" panose="02010600040101010101" pitchFamily="2" charset="-122"/>
                <a:sym typeface="Roboto Bold"/>
              </a:rPr>
              <a:t>和</a:t>
            </a:r>
            <a:r>
              <a:rPr lang="en-US" altLang="zh-CN" sz="1800" b="1" dirty="0">
                <a:solidFill>
                  <a:srgbClr val="6F2923"/>
                </a:solidFill>
                <a:latin typeface="华文中宋" panose="02010600040101010101" pitchFamily="2" charset="-122"/>
                <a:ea typeface="华文中宋" panose="02010600040101010101" pitchFamily="2" charset="-122"/>
                <a:sym typeface="Roboto Bold"/>
              </a:rPr>
              <a:t>NIR</a:t>
            </a:r>
            <a:r>
              <a:rPr lang="zh-CN" altLang="en-US" sz="1800" b="1" dirty="0">
                <a:solidFill>
                  <a:srgbClr val="6F2923"/>
                </a:solidFill>
                <a:latin typeface="华文中宋" panose="02010600040101010101" pitchFamily="2" charset="-122"/>
                <a:ea typeface="华文中宋" panose="02010600040101010101" pitchFamily="2" charset="-122"/>
                <a:sym typeface="Roboto Bold"/>
              </a:rPr>
              <a:t>频段的平均光谱值</a:t>
            </a:r>
            <a:r>
              <a:rPr lang="zh-CN" altLang="en-US" sz="1800" dirty="0">
                <a:latin typeface="华文中宋" panose="02010600040101010101" pitchFamily="2" charset="-122"/>
                <a:ea typeface="华文中宋" panose="02010600040101010101" pitchFamily="2" charset="-122"/>
                <a:sym typeface="Roboto Bold"/>
              </a:rPr>
              <a:t>，以及两个常用的纹理指标：</a:t>
            </a:r>
            <a:r>
              <a:rPr lang="zh-CN" altLang="en-US" sz="1800" b="1" dirty="0">
                <a:solidFill>
                  <a:srgbClr val="6F2923"/>
                </a:solidFill>
                <a:latin typeface="华文中宋" panose="02010600040101010101" pitchFamily="2" charset="-122"/>
                <a:ea typeface="华文中宋" panose="02010600040101010101" pitchFamily="2" charset="-122"/>
                <a:sym typeface="Roboto Bold"/>
              </a:rPr>
              <a:t>标准差和灰度共生矩阵（</a:t>
            </a:r>
            <a:r>
              <a:rPr lang="en-US" altLang="zh-CN" sz="1800" b="1" dirty="0">
                <a:solidFill>
                  <a:srgbClr val="6F2923"/>
                </a:solidFill>
                <a:latin typeface="华文中宋" panose="02010600040101010101" pitchFamily="2" charset="-122"/>
                <a:ea typeface="华文中宋" panose="02010600040101010101" pitchFamily="2" charset="-122"/>
                <a:sym typeface="Roboto Bold"/>
              </a:rPr>
              <a:t>GLCM</a:t>
            </a:r>
            <a:r>
              <a:rPr lang="zh-CN" altLang="en-US" sz="1800" b="1" dirty="0">
                <a:solidFill>
                  <a:srgbClr val="6F2923"/>
                </a:solidFill>
                <a:latin typeface="华文中宋" panose="02010600040101010101" pitchFamily="2" charset="-122"/>
                <a:ea typeface="华文中宋" panose="02010600040101010101" pitchFamily="2" charset="-122"/>
                <a:sym typeface="Roboto Bold"/>
              </a:rPr>
              <a:t>）平均值（所有方向）</a:t>
            </a:r>
            <a:r>
              <a:rPr lang="zh-CN" altLang="en-US" sz="1800" dirty="0">
                <a:latin typeface="华文中宋" panose="02010600040101010101" pitchFamily="2" charset="-122"/>
                <a:ea typeface="华文中宋" panose="02010600040101010101" pitchFamily="2" charset="-122"/>
                <a:sym typeface="Roboto Bold"/>
              </a:rPr>
              <a:t>。</a:t>
            </a:r>
            <a:endParaRPr lang="zh-CN" altLang="en-US" sz="1800" dirty="0">
              <a:solidFill>
                <a:srgbClr val="1C1F25"/>
              </a:solidFill>
              <a:latin typeface="华文中宋" panose="02010600040101010101" pitchFamily="2" charset="-122"/>
              <a:ea typeface="华文中宋" panose="02010600040101010101" pitchFamily="2" charset="-122"/>
              <a:cs typeface="Roboto Bold"/>
              <a:sym typeface="Roboto Bold"/>
            </a:endParaRPr>
          </a:p>
        </p:txBody>
      </p:sp>
      <p:grpSp>
        <p:nvGrpSpPr>
          <p:cNvPr id="30" name="组合 29"/>
          <p:cNvGrpSpPr/>
          <p:nvPr/>
        </p:nvGrpSpPr>
        <p:grpSpPr>
          <a:xfrm rot="5400000">
            <a:off x="955738" y="-169990"/>
            <a:ext cx="101370" cy="1330760"/>
            <a:chOff x="508216" y="2820579"/>
            <a:chExt cx="196770" cy="2583143"/>
          </a:xfrm>
          <a:solidFill>
            <a:srgbClr val="617767"/>
          </a:solidFill>
        </p:grpSpPr>
        <p:sp>
          <p:nvSpPr>
            <p:cNvPr id="31" name="椭圆 30"/>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2" name="直接连接符 31"/>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4" name="直接连接符 33"/>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î$1ïḍê"/>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背景介绍</a:t>
            </a: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 </a:t>
            </a:r>
            <a:endParaRPr lang="zh-CN" altLang="en-US" sz="2400" spc="600" dirty="0">
              <a:solidFill>
                <a:schemeClr val="bg1"/>
              </a:solidFill>
              <a:latin typeface="华文中宋" panose="02010600040101010101" pitchFamily="2" charset="-122"/>
              <a:ea typeface="华文中宋" panose="02010600040101010101" pitchFamily="2" charset="-122"/>
              <a:cs typeface="+mn-ea"/>
              <a:sym typeface="+mn-lt"/>
            </a:endParaRPr>
          </a:p>
        </p:txBody>
      </p:sp>
      <p:grpSp>
        <p:nvGrpSpPr>
          <p:cNvPr id="17" name="组合 16"/>
          <p:cNvGrpSpPr/>
          <p:nvPr/>
        </p:nvGrpSpPr>
        <p:grpSpPr>
          <a:xfrm rot="5400000">
            <a:off x="955740" y="-169990"/>
            <a:ext cx="101370" cy="1330760"/>
            <a:chOff x="508216" y="2820579"/>
            <a:chExt cx="196770" cy="2583143"/>
          </a:xfrm>
          <a:solidFill>
            <a:srgbClr val="617767"/>
          </a:solidFill>
        </p:grpSpPr>
        <p:sp>
          <p:nvSpPr>
            <p:cNvPr id="18" name="椭圆 17"/>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9" name="直接连接符 18"/>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1" name="直接连接符 20"/>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6" name="文本框 25"/>
          <p:cNvSpPr txBox="1"/>
          <p:nvPr/>
        </p:nvSpPr>
        <p:spPr>
          <a:xfrm>
            <a:off x="3531870" y="1039254"/>
            <a:ext cx="6094476" cy="369332"/>
          </a:xfrm>
          <a:prstGeom prst="rect">
            <a:avLst/>
          </a:prstGeom>
          <a:noFill/>
        </p:spPr>
        <p:txBody>
          <a:bodyPr wrap="square">
            <a:spAutoFit/>
          </a:bodyPr>
          <a:lstStyle/>
          <a:p>
            <a:r>
              <a:rPr lang="en-US" altLang="zh-CN" sz="1800" kern="100" spc="300" dirty="0">
                <a:effectLst/>
                <a:latin typeface="华文中宋" panose="02010600040101010101" pitchFamily="2" charset="-122"/>
                <a:ea typeface="华文中宋" panose="02010600040101010101" pitchFamily="2" charset="-122"/>
                <a:cs typeface="Times New Roman" panose="02020603050405020304" pitchFamily="18" charset="0"/>
              </a:rPr>
              <a:t>Wilt</a:t>
            </a:r>
            <a:r>
              <a:rPr lang="zh-CN" altLang="zh-CN" sz="1800" kern="100" spc="300" dirty="0">
                <a:effectLst/>
                <a:latin typeface="华文中宋" panose="02010600040101010101" pitchFamily="2" charset="-122"/>
                <a:ea typeface="华文中宋" panose="02010600040101010101" pitchFamily="2" charset="-122"/>
                <a:cs typeface="Times New Roman" panose="02020603050405020304" pitchFamily="18" charset="0"/>
              </a:rPr>
              <a:t>数据集的收集步骤</a:t>
            </a:r>
            <a:endParaRPr lang="zh-CN" altLang="en-US" spc="300" dirty="0">
              <a:latin typeface="华文中宋" panose="02010600040101010101" pitchFamily="2" charset="-122"/>
              <a:ea typeface="华文中宋" panose="02010600040101010101" pitchFamily="2" charset="-122"/>
            </a:endParaRPr>
          </a:p>
        </p:txBody>
      </p:sp>
      <p:cxnSp>
        <p:nvCxnSpPr>
          <p:cNvPr id="37" name="直接连接符 36"/>
          <p:cNvCxnSpPr/>
          <p:nvPr/>
        </p:nvCxnSpPr>
        <p:spPr>
          <a:xfrm>
            <a:off x="1787389" y="1381564"/>
            <a:ext cx="4630884" cy="0"/>
          </a:xfrm>
          <a:prstGeom prst="line">
            <a:avLst/>
          </a:prstGeom>
          <a:ln w="38100">
            <a:solidFill>
              <a:srgbClr val="6F2923"/>
            </a:solidFill>
          </a:ln>
          <a:effectLst/>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iṧḻíḍê"/>
          <p:cNvSpPr/>
          <p:nvPr/>
        </p:nvSpPr>
        <p:spPr>
          <a:xfrm>
            <a:off x="5394960" y="1408430"/>
            <a:ext cx="5980430" cy="2329180"/>
          </a:xfrm>
          <a:prstGeom prst="roundRect">
            <a:avLst>
              <a:gd name="adj" fmla="val 912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iṩľídé"/>
          <p:cNvSpPr/>
          <p:nvPr/>
        </p:nvSpPr>
        <p:spPr>
          <a:xfrm>
            <a:off x="7212862" y="1198058"/>
            <a:ext cx="2142912" cy="412830"/>
          </a:xfrm>
          <a:prstGeom prst="roundRect">
            <a:avLst>
              <a:gd name="adj" fmla="val 50000"/>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lgn="ctr"/>
            <a:r>
              <a:rPr lang="en-US" altLang="zh-CN" b="1" i="1" dirty="0">
                <a:solidFill>
                  <a:schemeClr val="bg1"/>
                </a:solidFill>
                <a:cs typeface="+mn-ea"/>
                <a:sym typeface="+mn-lt"/>
              </a:rPr>
              <a:t> </a:t>
            </a:r>
            <a:endParaRPr lang="zh-CN" altLang="en-US" b="1" i="1" dirty="0">
              <a:solidFill>
                <a:schemeClr val="bg1"/>
              </a:solidFill>
              <a:cs typeface="+mn-ea"/>
              <a:sym typeface="+mn-lt"/>
            </a:endParaRPr>
          </a:p>
        </p:txBody>
      </p:sp>
      <p:sp>
        <p:nvSpPr>
          <p:cNvPr id="33" name="îṧ1ïḓe"/>
          <p:cNvSpPr/>
          <p:nvPr/>
        </p:nvSpPr>
        <p:spPr bwMode="auto">
          <a:xfrm>
            <a:off x="5505378" y="1550173"/>
            <a:ext cx="5785548" cy="182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pPr>
            <a:r>
              <a:rPr lang="en-US" altLang="zh-CN" dirty="0">
                <a:latin typeface="华文中宋" panose="02010600040101010101" pitchFamily="2" charset="-122"/>
                <a:ea typeface="华文中宋" panose="02010600040101010101" pitchFamily="2" charset="-122"/>
                <a:cs typeface="+mn-ea"/>
                <a:sym typeface="+mn-lt"/>
              </a:rPr>
              <a:t>      </a:t>
            </a:r>
            <a:r>
              <a:rPr lang="zh-CN" altLang="en-US" dirty="0">
                <a:latin typeface="华文中宋" panose="02010600040101010101" pitchFamily="2" charset="-122"/>
                <a:ea typeface="华文中宋" panose="02010600040101010101" pitchFamily="2" charset="-122"/>
                <a:cs typeface="+mn-ea"/>
                <a:sym typeface="+mn-lt"/>
              </a:rPr>
              <a:t>该数据集由图像段组成，片段包含了多光谱图像波段的光谱信息和全色</a:t>
            </a:r>
            <a:r>
              <a:rPr lang="en-US" altLang="zh-CN" dirty="0">
                <a:latin typeface="华文中宋" panose="02010600040101010101" pitchFamily="2" charset="-122"/>
                <a:ea typeface="华文中宋" panose="02010600040101010101" pitchFamily="2" charset="-122"/>
                <a:cs typeface="+mn-ea"/>
                <a:sym typeface="+mn-lt"/>
              </a:rPr>
              <a:t>(Pan)</a:t>
            </a:r>
            <a:r>
              <a:rPr lang="zh-CN" altLang="en-US" dirty="0">
                <a:latin typeface="华文中宋" panose="02010600040101010101" pitchFamily="2" charset="-122"/>
                <a:ea typeface="华文中宋" panose="02010600040101010101" pitchFamily="2" charset="-122"/>
                <a:cs typeface="+mn-ea"/>
                <a:sym typeface="+mn-lt"/>
              </a:rPr>
              <a:t>图像波段的纹理信息。</a:t>
            </a:r>
          </a:p>
          <a:p>
            <a:pPr>
              <a:lnSpc>
                <a:spcPct val="150000"/>
              </a:lnSpc>
            </a:pPr>
            <a:r>
              <a:rPr lang="zh-CN" altLang="en-US" dirty="0">
                <a:latin typeface="华文中宋" panose="02010600040101010101" pitchFamily="2" charset="-122"/>
                <a:ea typeface="华文中宋" panose="02010600040101010101" pitchFamily="2" charset="-122"/>
                <a:cs typeface="+mn-ea"/>
                <a:sym typeface="+mn-lt"/>
              </a:rPr>
              <a:t>      该数据集包含训练集（</a:t>
            </a:r>
            <a:r>
              <a:rPr lang="en-US" altLang="zh-CN" dirty="0">
                <a:latin typeface="华文中宋" panose="02010600040101010101" pitchFamily="2" charset="-122"/>
                <a:ea typeface="华文中宋" panose="02010600040101010101" pitchFamily="2" charset="-122"/>
                <a:cs typeface="+mn-ea"/>
                <a:sym typeface="+mn-lt"/>
              </a:rPr>
              <a:t>4339</a:t>
            </a:r>
            <a:r>
              <a:rPr lang="zh-CN" altLang="en-US" dirty="0">
                <a:latin typeface="华文中宋" panose="02010600040101010101" pitchFamily="2" charset="-122"/>
                <a:ea typeface="华文中宋" panose="02010600040101010101" pitchFamily="2" charset="-122"/>
                <a:cs typeface="+mn-ea"/>
                <a:sym typeface="+mn-lt"/>
              </a:rPr>
              <a:t>）和测试集（</a:t>
            </a:r>
            <a:r>
              <a:rPr lang="en-US" altLang="zh-CN" dirty="0">
                <a:latin typeface="华文中宋" panose="02010600040101010101" pitchFamily="2" charset="-122"/>
                <a:ea typeface="华文中宋" panose="02010600040101010101" pitchFamily="2" charset="-122"/>
                <a:cs typeface="+mn-ea"/>
                <a:sym typeface="+mn-lt"/>
              </a:rPr>
              <a:t>500</a:t>
            </a:r>
            <a:r>
              <a:rPr lang="zh-CN" altLang="en-US" dirty="0">
                <a:latin typeface="华文中宋" panose="02010600040101010101" pitchFamily="2" charset="-122"/>
                <a:ea typeface="华文中宋" panose="02010600040101010101" pitchFamily="2" charset="-122"/>
                <a:cs typeface="+mn-ea"/>
                <a:sym typeface="+mn-lt"/>
              </a:rPr>
              <a:t>）。在训练集中，“病树”类的训练样本很少（</a:t>
            </a:r>
            <a:r>
              <a:rPr lang="en-US" altLang="zh-CN" dirty="0">
                <a:latin typeface="华文中宋" panose="02010600040101010101" pitchFamily="2" charset="-122"/>
                <a:ea typeface="华文中宋" panose="02010600040101010101" pitchFamily="2" charset="-122"/>
                <a:cs typeface="+mn-ea"/>
                <a:sym typeface="+mn-lt"/>
              </a:rPr>
              <a:t>74</a:t>
            </a:r>
            <a:r>
              <a:rPr lang="zh-CN" altLang="en-US" dirty="0">
                <a:latin typeface="华文中宋" panose="02010600040101010101" pitchFamily="2" charset="-122"/>
                <a:ea typeface="华文中宋" panose="02010600040101010101" pitchFamily="2" charset="-122"/>
                <a:cs typeface="+mn-ea"/>
                <a:sym typeface="+mn-lt"/>
              </a:rPr>
              <a:t>），而“其他土地覆盖”类的训练样本很多（</a:t>
            </a:r>
            <a:r>
              <a:rPr lang="en-US" altLang="zh-CN" dirty="0">
                <a:latin typeface="华文中宋" panose="02010600040101010101" pitchFamily="2" charset="-122"/>
                <a:ea typeface="华文中宋" panose="02010600040101010101" pitchFamily="2" charset="-122"/>
                <a:cs typeface="+mn-ea"/>
                <a:sym typeface="+mn-lt"/>
              </a:rPr>
              <a:t>4265</a:t>
            </a:r>
            <a:r>
              <a:rPr lang="zh-CN" altLang="en-US" dirty="0">
                <a:latin typeface="华文中宋" panose="02010600040101010101" pitchFamily="2" charset="-122"/>
                <a:ea typeface="华文中宋" panose="02010600040101010101" pitchFamily="2" charset="-122"/>
                <a:cs typeface="+mn-ea"/>
                <a:sym typeface="+mn-lt"/>
              </a:rPr>
              <a:t>）。</a:t>
            </a:r>
          </a:p>
        </p:txBody>
      </p:sp>
      <p:sp>
        <p:nvSpPr>
          <p:cNvPr id="8" name="îŝliḓè"/>
          <p:cNvSpPr/>
          <p:nvPr/>
        </p:nvSpPr>
        <p:spPr>
          <a:xfrm>
            <a:off x="5394960" y="4098925"/>
            <a:ext cx="5695950" cy="2177415"/>
          </a:xfrm>
          <a:prstGeom prst="roundRect">
            <a:avLst>
              <a:gd name="adj" fmla="val 912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9" name="î$1ïḍê"/>
          <p:cNvSpPr/>
          <p:nvPr/>
        </p:nvSpPr>
        <p:spPr>
          <a:xfrm>
            <a:off x="7212862" y="3895621"/>
            <a:ext cx="2142912" cy="412830"/>
          </a:xfrm>
          <a:prstGeom prst="roundRect">
            <a:avLst>
              <a:gd name="adj" fmla="val 50000"/>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cs typeface="+mn-ea"/>
                <a:sym typeface="+mn-lt"/>
              </a:rPr>
              <a:t> </a:t>
            </a:r>
            <a:endParaRPr lang="zh-CN" altLang="en-US" dirty="0">
              <a:cs typeface="+mn-ea"/>
              <a:sym typeface="+mn-lt"/>
            </a:endParaRPr>
          </a:p>
        </p:txBody>
      </p:sp>
      <p:sp>
        <p:nvSpPr>
          <p:cNvPr id="19" name="îṡ1íde"/>
          <p:cNvSpPr/>
          <p:nvPr/>
        </p:nvSpPr>
        <p:spPr bwMode="auto">
          <a:xfrm>
            <a:off x="5613587" y="4419132"/>
            <a:ext cx="296336" cy="333436"/>
          </a:xfrm>
          <a:custGeom>
            <a:avLst/>
            <a:gdLst>
              <a:gd name="T0" fmla="*/ 3497 w 9467"/>
              <a:gd name="T1" fmla="*/ 1130 h 10667"/>
              <a:gd name="T2" fmla="*/ 4604 w 9467"/>
              <a:gd name="T3" fmla="*/ 0 h 10667"/>
              <a:gd name="T4" fmla="*/ 5711 w 9467"/>
              <a:gd name="T5" fmla="*/ 1130 h 10667"/>
              <a:gd name="T6" fmla="*/ 4604 w 9467"/>
              <a:gd name="T7" fmla="*/ 2260 h 10667"/>
              <a:gd name="T8" fmla="*/ 3497 w 9467"/>
              <a:gd name="T9" fmla="*/ 1130 h 10667"/>
              <a:gd name="T10" fmla="*/ 9467 w 9467"/>
              <a:gd name="T11" fmla="*/ 9539 h 10667"/>
              <a:gd name="T12" fmla="*/ 4733 w 9467"/>
              <a:gd name="T13" fmla="*/ 10667 h 10667"/>
              <a:gd name="T14" fmla="*/ 0 w 9467"/>
              <a:gd name="T15" fmla="*/ 9539 h 10667"/>
              <a:gd name="T16" fmla="*/ 2800 w 9467"/>
              <a:gd name="T17" fmla="*/ 8515 h 10667"/>
              <a:gd name="T18" fmla="*/ 2767 w 9467"/>
              <a:gd name="T19" fmla="*/ 8821 h 10667"/>
              <a:gd name="T20" fmla="*/ 1988 w 9467"/>
              <a:gd name="T21" fmla="*/ 9270 h 10667"/>
              <a:gd name="T22" fmla="*/ 3251 w 9467"/>
              <a:gd name="T23" fmla="*/ 9818 h 10667"/>
              <a:gd name="T24" fmla="*/ 3646 w 9467"/>
              <a:gd name="T25" fmla="*/ 6257 h 10667"/>
              <a:gd name="T26" fmla="*/ 3653 w 9467"/>
              <a:gd name="T27" fmla="*/ 6121 h 10667"/>
              <a:gd name="T28" fmla="*/ 3607 w 9467"/>
              <a:gd name="T29" fmla="*/ 6133 h 10667"/>
              <a:gd name="T30" fmla="*/ 3376 w 9467"/>
              <a:gd name="T31" fmla="*/ 6062 h 10667"/>
              <a:gd name="T32" fmla="*/ 2445 w 9467"/>
              <a:gd name="T33" fmla="*/ 3934 h 10667"/>
              <a:gd name="T34" fmla="*/ 4502 w 9467"/>
              <a:gd name="T35" fmla="*/ 2379 h 10667"/>
              <a:gd name="T36" fmla="*/ 4506 w 9467"/>
              <a:gd name="T37" fmla="*/ 2379 h 10667"/>
              <a:gd name="T38" fmla="*/ 4196 w 9467"/>
              <a:gd name="T39" fmla="*/ 4919 h 10667"/>
              <a:gd name="T40" fmla="*/ 4605 w 9467"/>
              <a:gd name="T41" fmla="*/ 5334 h 10667"/>
              <a:gd name="T42" fmla="*/ 4963 w 9467"/>
              <a:gd name="T43" fmla="*/ 4919 h 10667"/>
              <a:gd name="T44" fmla="*/ 4718 w 9467"/>
              <a:gd name="T45" fmla="*/ 2377 h 10667"/>
              <a:gd name="T46" fmla="*/ 6619 w 9467"/>
              <a:gd name="T47" fmla="*/ 3552 h 10667"/>
              <a:gd name="T48" fmla="*/ 7114 w 9467"/>
              <a:gd name="T49" fmla="*/ 2497 h 10667"/>
              <a:gd name="T50" fmla="*/ 7158 w 9467"/>
              <a:gd name="T51" fmla="*/ 2339 h 10667"/>
              <a:gd name="T52" fmla="*/ 6834 w 9467"/>
              <a:gd name="T53" fmla="*/ 1702 h 10667"/>
              <a:gd name="T54" fmla="*/ 7360 w 9467"/>
              <a:gd name="T55" fmla="*/ 1440 h 10667"/>
              <a:gd name="T56" fmla="*/ 7017 w 9467"/>
              <a:gd name="T57" fmla="*/ 766 h 10667"/>
              <a:gd name="T58" fmla="*/ 7129 w 9467"/>
              <a:gd name="T59" fmla="*/ 710 h 10667"/>
              <a:gd name="T60" fmla="*/ 7472 w 9467"/>
              <a:gd name="T61" fmla="*/ 1385 h 10667"/>
              <a:gd name="T62" fmla="*/ 7617 w 9467"/>
              <a:gd name="T63" fmla="*/ 1669 h 10667"/>
              <a:gd name="T64" fmla="*/ 7641 w 9467"/>
              <a:gd name="T65" fmla="*/ 1717 h 10667"/>
              <a:gd name="T66" fmla="*/ 8199 w 9467"/>
              <a:gd name="T67" fmla="*/ 2813 h 10667"/>
              <a:gd name="T68" fmla="*/ 7810 w 9467"/>
              <a:gd name="T69" fmla="*/ 3005 h 10667"/>
              <a:gd name="T70" fmla="*/ 6666 w 9467"/>
              <a:gd name="T71" fmla="*/ 4549 h 10667"/>
              <a:gd name="T72" fmla="*/ 6546 w 9467"/>
              <a:gd name="T73" fmla="*/ 4563 h 10667"/>
              <a:gd name="T74" fmla="*/ 6080 w 9467"/>
              <a:gd name="T75" fmla="*/ 4261 h 10667"/>
              <a:gd name="T76" fmla="*/ 5482 w 9467"/>
              <a:gd name="T77" fmla="*/ 3487 h 10667"/>
              <a:gd name="T78" fmla="*/ 5697 w 9467"/>
              <a:gd name="T79" fmla="*/ 6115 h 10667"/>
              <a:gd name="T80" fmla="*/ 5695 w 9467"/>
              <a:gd name="T81" fmla="*/ 6126 h 10667"/>
              <a:gd name="T82" fmla="*/ 6302 w 9467"/>
              <a:gd name="T83" fmla="*/ 9792 h 10667"/>
              <a:gd name="T84" fmla="*/ 7422 w 9467"/>
              <a:gd name="T85" fmla="*/ 9270 h 10667"/>
              <a:gd name="T86" fmla="*/ 6753 w 9467"/>
              <a:gd name="T87" fmla="*/ 8849 h 10667"/>
              <a:gd name="T88" fmla="*/ 6694 w 9467"/>
              <a:gd name="T89" fmla="*/ 8516 h 10667"/>
              <a:gd name="T90" fmla="*/ 9467 w 9467"/>
              <a:gd name="T91" fmla="*/ 9539 h 10667"/>
              <a:gd name="T92" fmla="*/ 3699 w 9467"/>
              <a:gd name="T93" fmla="*/ 5275 h 10667"/>
              <a:gd name="T94" fmla="*/ 3795 w 9467"/>
              <a:gd name="T95" fmla="*/ 3464 h 10667"/>
              <a:gd name="T96" fmla="*/ 3183 w 9467"/>
              <a:gd name="T97" fmla="*/ 4286 h 10667"/>
              <a:gd name="T98" fmla="*/ 3699 w 9467"/>
              <a:gd name="T99" fmla="*/ 5275 h 10667"/>
              <a:gd name="T100" fmla="*/ 5283 w 9467"/>
              <a:gd name="T101" fmla="*/ 9903 h 10667"/>
              <a:gd name="T102" fmla="*/ 4677 w 9467"/>
              <a:gd name="T103" fmla="*/ 6245 h 10667"/>
              <a:gd name="T104" fmla="*/ 4270 w 9467"/>
              <a:gd name="T105" fmla="*/ 9910 h 10667"/>
              <a:gd name="T106" fmla="*/ 4705 w 9467"/>
              <a:gd name="T107" fmla="*/ 9919 h 10667"/>
              <a:gd name="T108" fmla="*/ 5283 w 9467"/>
              <a:gd name="T109" fmla="*/ 9903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67" h="10667">
                <a:moveTo>
                  <a:pt x="3497" y="1130"/>
                </a:moveTo>
                <a:cubicBezTo>
                  <a:pt x="3497" y="506"/>
                  <a:pt x="3993" y="0"/>
                  <a:pt x="4604" y="0"/>
                </a:cubicBezTo>
                <a:cubicBezTo>
                  <a:pt x="5215" y="0"/>
                  <a:pt x="5711" y="506"/>
                  <a:pt x="5711" y="1130"/>
                </a:cubicBezTo>
                <a:cubicBezTo>
                  <a:pt x="5711" y="1755"/>
                  <a:pt x="5215" y="2260"/>
                  <a:pt x="4604" y="2260"/>
                </a:cubicBezTo>
                <a:cubicBezTo>
                  <a:pt x="3993" y="2260"/>
                  <a:pt x="3497" y="1755"/>
                  <a:pt x="3497" y="1130"/>
                </a:cubicBezTo>
                <a:close/>
                <a:moveTo>
                  <a:pt x="9467" y="9539"/>
                </a:moveTo>
                <a:cubicBezTo>
                  <a:pt x="9467" y="10161"/>
                  <a:pt x="7347" y="10667"/>
                  <a:pt x="4733" y="10667"/>
                </a:cubicBezTo>
                <a:cubicBezTo>
                  <a:pt x="2119" y="10667"/>
                  <a:pt x="0" y="10161"/>
                  <a:pt x="0" y="9539"/>
                </a:cubicBezTo>
                <a:cubicBezTo>
                  <a:pt x="0" y="9081"/>
                  <a:pt x="1155" y="8691"/>
                  <a:pt x="2800" y="8515"/>
                </a:cubicBezTo>
                <a:lnTo>
                  <a:pt x="2767" y="8821"/>
                </a:lnTo>
                <a:cubicBezTo>
                  <a:pt x="2287" y="8938"/>
                  <a:pt x="1988" y="9096"/>
                  <a:pt x="1988" y="9270"/>
                </a:cubicBezTo>
                <a:cubicBezTo>
                  <a:pt x="1988" y="9501"/>
                  <a:pt x="2493" y="9703"/>
                  <a:pt x="3251" y="9818"/>
                </a:cubicBezTo>
                <a:lnTo>
                  <a:pt x="3646" y="6257"/>
                </a:lnTo>
                <a:lnTo>
                  <a:pt x="3653" y="6121"/>
                </a:lnTo>
                <a:cubicBezTo>
                  <a:pt x="3637" y="6124"/>
                  <a:pt x="3623" y="6133"/>
                  <a:pt x="3607" y="6133"/>
                </a:cubicBezTo>
                <a:cubicBezTo>
                  <a:pt x="3527" y="6133"/>
                  <a:pt x="3446" y="6110"/>
                  <a:pt x="3376" y="6062"/>
                </a:cubicBezTo>
                <a:cubicBezTo>
                  <a:pt x="2867" y="5717"/>
                  <a:pt x="2110" y="4619"/>
                  <a:pt x="2445" y="3934"/>
                </a:cubicBezTo>
                <a:cubicBezTo>
                  <a:pt x="3162" y="2467"/>
                  <a:pt x="4188" y="2372"/>
                  <a:pt x="4502" y="2379"/>
                </a:cubicBezTo>
                <a:cubicBezTo>
                  <a:pt x="4503" y="2379"/>
                  <a:pt x="4505" y="2379"/>
                  <a:pt x="4506" y="2379"/>
                </a:cubicBezTo>
                <a:lnTo>
                  <a:pt x="4196" y="4919"/>
                </a:lnTo>
                <a:lnTo>
                  <a:pt x="4605" y="5334"/>
                </a:lnTo>
                <a:lnTo>
                  <a:pt x="4963" y="4919"/>
                </a:lnTo>
                <a:lnTo>
                  <a:pt x="4718" y="2377"/>
                </a:lnTo>
                <a:cubicBezTo>
                  <a:pt x="5130" y="2393"/>
                  <a:pt x="5983" y="2555"/>
                  <a:pt x="6619" y="3552"/>
                </a:cubicBezTo>
                <a:cubicBezTo>
                  <a:pt x="6837" y="3225"/>
                  <a:pt x="7102" y="2671"/>
                  <a:pt x="7114" y="2497"/>
                </a:cubicBezTo>
                <a:cubicBezTo>
                  <a:pt x="7118" y="2441"/>
                  <a:pt x="7134" y="2388"/>
                  <a:pt x="7158" y="2339"/>
                </a:cubicBezTo>
                <a:lnTo>
                  <a:pt x="6834" y="1702"/>
                </a:lnTo>
                <a:lnTo>
                  <a:pt x="7360" y="1440"/>
                </a:lnTo>
                <a:lnTo>
                  <a:pt x="7017" y="766"/>
                </a:lnTo>
                <a:lnTo>
                  <a:pt x="7129" y="710"/>
                </a:lnTo>
                <a:lnTo>
                  <a:pt x="7472" y="1385"/>
                </a:lnTo>
                <a:lnTo>
                  <a:pt x="7617" y="1669"/>
                </a:lnTo>
                <a:lnTo>
                  <a:pt x="7641" y="1717"/>
                </a:lnTo>
                <a:lnTo>
                  <a:pt x="8199" y="2813"/>
                </a:lnTo>
                <a:lnTo>
                  <a:pt x="7810" y="3005"/>
                </a:lnTo>
                <a:cubicBezTo>
                  <a:pt x="7589" y="3609"/>
                  <a:pt x="7106" y="4450"/>
                  <a:pt x="6666" y="4549"/>
                </a:cubicBezTo>
                <a:cubicBezTo>
                  <a:pt x="6625" y="4559"/>
                  <a:pt x="6585" y="4563"/>
                  <a:pt x="6546" y="4563"/>
                </a:cubicBezTo>
                <a:cubicBezTo>
                  <a:pt x="6349" y="4563"/>
                  <a:pt x="6174" y="4452"/>
                  <a:pt x="6080" y="4261"/>
                </a:cubicBezTo>
                <a:cubicBezTo>
                  <a:pt x="5899" y="3891"/>
                  <a:pt x="5688" y="3647"/>
                  <a:pt x="5482" y="3487"/>
                </a:cubicBezTo>
                <a:lnTo>
                  <a:pt x="5697" y="6115"/>
                </a:lnTo>
                <a:cubicBezTo>
                  <a:pt x="5697" y="6119"/>
                  <a:pt x="5695" y="6121"/>
                  <a:pt x="5695" y="6126"/>
                </a:cubicBezTo>
                <a:lnTo>
                  <a:pt x="6302" y="9792"/>
                </a:lnTo>
                <a:cubicBezTo>
                  <a:pt x="6977" y="9674"/>
                  <a:pt x="7422" y="9485"/>
                  <a:pt x="7422" y="9270"/>
                </a:cubicBezTo>
                <a:cubicBezTo>
                  <a:pt x="7422" y="9110"/>
                  <a:pt x="7167" y="8962"/>
                  <a:pt x="6753" y="8849"/>
                </a:cubicBezTo>
                <a:lnTo>
                  <a:pt x="6694" y="8516"/>
                </a:lnTo>
                <a:cubicBezTo>
                  <a:pt x="8325" y="8694"/>
                  <a:pt x="9467" y="9083"/>
                  <a:pt x="9467" y="9539"/>
                </a:cubicBezTo>
                <a:close/>
                <a:moveTo>
                  <a:pt x="3699" y="5275"/>
                </a:moveTo>
                <a:lnTo>
                  <a:pt x="3795" y="3464"/>
                </a:lnTo>
                <a:cubicBezTo>
                  <a:pt x="3596" y="3626"/>
                  <a:pt x="3380" y="3880"/>
                  <a:pt x="3183" y="4286"/>
                </a:cubicBezTo>
                <a:cubicBezTo>
                  <a:pt x="3123" y="4441"/>
                  <a:pt x="3399" y="4981"/>
                  <a:pt x="3699" y="5275"/>
                </a:cubicBezTo>
                <a:close/>
                <a:moveTo>
                  <a:pt x="5283" y="9903"/>
                </a:moveTo>
                <a:lnTo>
                  <a:pt x="4677" y="6245"/>
                </a:lnTo>
                <a:lnTo>
                  <a:pt x="4270" y="9910"/>
                </a:lnTo>
                <a:cubicBezTo>
                  <a:pt x="4412" y="9916"/>
                  <a:pt x="4557" y="9919"/>
                  <a:pt x="4705" y="9919"/>
                </a:cubicBezTo>
                <a:cubicBezTo>
                  <a:pt x="4905" y="9919"/>
                  <a:pt x="5097" y="9913"/>
                  <a:pt x="5283" y="9903"/>
                </a:cubicBezTo>
                <a:close/>
              </a:path>
            </a:pathLst>
          </a:cu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ïśḻídê"/>
          <p:cNvSpPr/>
          <p:nvPr/>
        </p:nvSpPr>
        <p:spPr bwMode="auto">
          <a:xfrm>
            <a:off x="6128550" y="4370077"/>
            <a:ext cx="4670514" cy="41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kern="100" dirty="0">
                <a:effectLst/>
                <a:latin typeface="Calibri" panose="020F0502020204030204" pitchFamily="34" charset="0"/>
                <a:ea typeface="宋体" panose="02010600030101010101" pitchFamily="2" charset="-122"/>
                <a:cs typeface="Times New Roman" panose="02020603050405020304" pitchFamily="18" charset="0"/>
              </a:rPr>
              <a:t>合并训练集和测试集</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sym typeface="+mn-lt"/>
            </a:endParaRPr>
          </a:p>
        </p:txBody>
      </p:sp>
      <p:sp>
        <p:nvSpPr>
          <p:cNvPr id="17" name="íṣļîḑè"/>
          <p:cNvSpPr/>
          <p:nvPr/>
        </p:nvSpPr>
        <p:spPr bwMode="auto">
          <a:xfrm>
            <a:off x="5613587" y="4926126"/>
            <a:ext cx="296336" cy="333436"/>
          </a:xfrm>
          <a:custGeom>
            <a:avLst/>
            <a:gdLst>
              <a:gd name="T0" fmla="*/ 3497 w 9467"/>
              <a:gd name="T1" fmla="*/ 1130 h 10667"/>
              <a:gd name="T2" fmla="*/ 4604 w 9467"/>
              <a:gd name="T3" fmla="*/ 0 h 10667"/>
              <a:gd name="T4" fmla="*/ 5711 w 9467"/>
              <a:gd name="T5" fmla="*/ 1130 h 10667"/>
              <a:gd name="T6" fmla="*/ 4604 w 9467"/>
              <a:gd name="T7" fmla="*/ 2260 h 10667"/>
              <a:gd name="T8" fmla="*/ 3497 w 9467"/>
              <a:gd name="T9" fmla="*/ 1130 h 10667"/>
              <a:gd name="T10" fmla="*/ 9467 w 9467"/>
              <a:gd name="T11" fmla="*/ 9539 h 10667"/>
              <a:gd name="T12" fmla="*/ 4733 w 9467"/>
              <a:gd name="T13" fmla="*/ 10667 h 10667"/>
              <a:gd name="T14" fmla="*/ 0 w 9467"/>
              <a:gd name="T15" fmla="*/ 9539 h 10667"/>
              <a:gd name="T16" fmla="*/ 2800 w 9467"/>
              <a:gd name="T17" fmla="*/ 8515 h 10667"/>
              <a:gd name="T18" fmla="*/ 2767 w 9467"/>
              <a:gd name="T19" fmla="*/ 8821 h 10667"/>
              <a:gd name="T20" fmla="*/ 1988 w 9467"/>
              <a:gd name="T21" fmla="*/ 9270 h 10667"/>
              <a:gd name="T22" fmla="*/ 3251 w 9467"/>
              <a:gd name="T23" fmla="*/ 9818 h 10667"/>
              <a:gd name="T24" fmla="*/ 3646 w 9467"/>
              <a:gd name="T25" fmla="*/ 6257 h 10667"/>
              <a:gd name="T26" fmla="*/ 3653 w 9467"/>
              <a:gd name="T27" fmla="*/ 6121 h 10667"/>
              <a:gd name="T28" fmla="*/ 3607 w 9467"/>
              <a:gd name="T29" fmla="*/ 6133 h 10667"/>
              <a:gd name="T30" fmla="*/ 3376 w 9467"/>
              <a:gd name="T31" fmla="*/ 6062 h 10667"/>
              <a:gd name="T32" fmla="*/ 2445 w 9467"/>
              <a:gd name="T33" fmla="*/ 3934 h 10667"/>
              <a:gd name="T34" fmla="*/ 4502 w 9467"/>
              <a:gd name="T35" fmla="*/ 2379 h 10667"/>
              <a:gd name="T36" fmla="*/ 4506 w 9467"/>
              <a:gd name="T37" fmla="*/ 2379 h 10667"/>
              <a:gd name="T38" fmla="*/ 4196 w 9467"/>
              <a:gd name="T39" fmla="*/ 4919 h 10667"/>
              <a:gd name="T40" fmla="*/ 4605 w 9467"/>
              <a:gd name="T41" fmla="*/ 5334 h 10667"/>
              <a:gd name="T42" fmla="*/ 4963 w 9467"/>
              <a:gd name="T43" fmla="*/ 4919 h 10667"/>
              <a:gd name="T44" fmla="*/ 4718 w 9467"/>
              <a:gd name="T45" fmla="*/ 2377 h 10667"/>
              <a:gd name="T46" fmla="*/ 6619 w 9467"/>
              <a:gd name="T47" fmla="*/ 3552 h 10667"/>
              <a:gd name="T48" fmla="*/ 7114 w 9467"/>
              <a:gd name="T49" fmla="*/ 2497 h 10667"/>
              <a:gd name="T50" fmla="*/ 7158 w 9467"/>
              <a:gd name="T51" fmla="*/ 2339 h 10667"/>
              <a:gd name="T52" fmla="*/ 6834 w 9467"/>
              <a:gd name="T53" fmla="*/ 1702 h 10667"/>
              <a:gd name="T54" fmla="*/ 7360 w 9467"/>
              <a:gd name="T55" fmla="*/ 1440 h 10667"/>
              <a:gd name="T56" fmla="*/ 7017 w 9467"/>
              <a:gd name="T57" fmla="*/ 766 h 10667"/>
              <a:gd name="T58" fmla="*/ 7129 w 9467"/>
              <a:gd name="T59" fmla="*/ 710 h 10667"/>
              <a:gd name="T60" fmla="*/ 7472 w 9467"/>
              <a:gd name="T61" fmla="*/ 1385 h 10667"/>
              <a:gd name="T62" fmla="*/ 7617 w 9467"/>
              <a:gd name="T63" fmla="*/ 1669 h 10667"/>
              <a:gd name="T64" fmla="*/ 7641 w 9467"/>
              <a:gd name="T65" fmla="*/ 1717 h 10667"/>
              <a:gd name="T66" fmla="*/ 8199 w 9467"/>
              <a:gd name="T67" fmla="*/ 2813 h 10667"/>
              <a:gd name="T68" fmla="*/ 7810 w 9467"/>
              <a:gd name="T69" fmla="*/ 3005 h 10667"/>
              <a:gd name="T70" fmla="*/ 6666 w 9467"/>
              <a:gd name="T71" fmla="*/ 4549 h 10667"/>
              <a:gd name="T72" fmla="*/ 6546 w 9467"/>
              <a:gd name="T73" fmla="*/ 4563 h 10667"/>
              <a:gd name="T74" fmla="*/ 6080 w 9467"/>
              <a:gd name="T75" fmla="*/ 4261 h 10667"/>
              <a:gd name="T76" fmla="*/ 5482 w 9467"/>
              <a:gd name="T77" fmla="*/ 3487 h 10667"/>
              <a:gd name="T78" fmla="*/ 5697 w 9467"/>
              <a:gd name="T79" fmla="*/ 6115 h 10667"/>
              <a:gd name="T80" fmla="*/ 5695 w 9467"/>
              <a:gd name="T81" fmla="*/ 6126 h 10667"/>
              <a:gd name="T82" fmla="*/ 6302 w 9467"/>
              <a:gd name="T83" fmla="*/ 9792 h 10667"/>
              <a:gd name="T84" fmla="*/ 7422 w 9467"/>
              <a:gd name="T85" fmla="*/ 9270 h 10667"/>
              <a:gd name="T86" fmla="*/ 6753 w 9467"/>
              <a:gd name="T87" fmla="*/ 8849 h 10667"/>
              <a:gd name="T88" fmla="*/ 6694 w 9467"/>
              <a:gd name="T89" fmla="*/ 8516 h 10667"/>
              <a:gd name="T90" fmla="*/ 9467 w 9467"/>
              <a:gd name="T91" fmla="*/ 9539 h 10667"/>
              <a:gd name="T92" fmla="*/ 3699 w 9467"/>
              <a:gd name="T93" fmla="*/ 5275 h 10667"/>
              <a:gd name="T94" fmla="*/ 3795 w 9467"/>
              <a:gd name="T95" fmla="*/ 3464 h 10667"/>
              <a:gd name="T96" fmla="*/ 3183 w 9467"/>
              <a:gd name="T97" fmla="*/ 4286 h 10667"/>
              <a:gd name="T98" fmla="*/ 3699 w 9467"/>
              <a:gd name="T99" fmla="*/ 5275 h 10667"/>
              <a:gd name="T100" fmla="*/ 5283 w 9467"/>
              <a:gd name="T101" fmla="*/ 9903 h 10667"/>
              <a:gd name="T102" fmla="*/ 4677 w 9467"/>
              <a:gd name="T103" fmla="*/ 6245 h 10667"/>
              <a:gd name="T104" fmla="*/ 4270 w 9467"/>
              <a:gd name="T105" fmla="*/ 9910 h 10667"/>
              <a:gd name="T106" fmla="*/ 4705 w 9467"/>
              <a:gd name="T107" fmla="*/ 9919 h 10667"/>
              <a:gd name="T108" fmla="*/ 5283 w 9467"/>
              <a:gd name="T109" fmla="*/ 9903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67" h="10667">
                <a:moveTo>
                  <a:pt x="3497" y="1130"/>
                </a:moveTo>
                <a:cubicBezTo>
                  <a:pt x="3497" y="506"/>
                  <a:pt x="3993" y="0"/>
                  <a:pt x="4604" y="0"/>
                </a:cubicBezTo>
                <a:cubicBezTo>
                  <a:pt x="5215" y="0"/>
                  <a:pt x="5711" y="506"/>
                  <a:pt x="5711" y="1130"/>
                </a:cubicBezTo>
                <a:cubicBezTo>
                  <a:pt x="5711" y="1755"/>
                  <a:pt x="5215" y="2260"/>
                  <a:pt x="4604" y="2260"/>
                </a:cubicBezTo>
                <a:cubicBezTo>
                  <a:pt x="3993" y="2260"/>
                  <a:pt x="3497" y="1755"/>
                  <a:pt x="3497" y="1130"/>
                </a:cubicBezTo>
                <a:close/>
                <a:moveTo>
                  <a:pt x="9467" y="9539"/>
                </a:moveTo>
                <a:cubicBezTo>
                  <a:pt x="9467" y="10161"/>
                  <a:pt x="7347" y="10667"/>
                  <a:pt x="4733" y="10667"/>
                </a:cubicBezTo>
                <a:cubicBezTo>
                  <a:pt x="2119" y="10667"/>
                  <a:pt x="0" y="10161"/>
                  <a:pt x="0" y="9539"/>
                </a:cubicBezTo>
                <a:cubicBezTo>
                  <a:pt x="0" y="9081"/>
                  <a:pt x="1155" y="8691"/>
                  <a:pt x="2800" y="8515"/>
                </a:cubicBezTo>
                <a:lnTo>
                  <a:pt x="2767" y="8821"/>
                </a:lnTo>
                <a:cubicBezTo>
                  <a:pt x="2287" y="8938"/>
                  <a:pt x="1988" y="9096"/>
                  <a:pt x="1988" y="9270"/>
                </a:cubicBezTo>
                <a:cubicBezTo>
                  <a:pt x="1988" y="9501"/>
                  <a:pt x="2493" y="9703"/>
                  <a:pt x="3251" y="9818"/>
                </a:cubicBezTo>
                <a:lnTo>
                  <a:pt x="3646" y="6257"/>
                </a:lnTo>
                <a:lnTo>
                  <a:pt x="3653" y="6121"/>
                </a:lnTo>
                <a:cubicBezTo>
                  <a:pt x="3637" y="6124"/>
                  <a:pt x="3623" y="6133"/>
                  <a:pt x="3607" y="6133"/>
                </a:cubicBezTo>
                <a:cubicBezTo>
                  <a:pt x="3527" y="6133"/>
                  <a:pt x="3446" y="6110"/>
                  <a:pt x="3376" y="6062"/>
                </a:cubicBezTo>
                <a:cubicBezTo>
                  <a:pt x="2867" y="5717"/>
                  <a:pt x="2110" y="4619"/>
                  <a:pt x="2445" y="3934"/>
                </a:cubicBezTo>
                <a:cubicBezTo>
                  <a:pt x="3162" y="2467"/>
                  <a:pt x="4188" y="2372"/>
                  <a:pt x="4502" y="2379"/>
                </a:cubicBezTo>
                <a:cubicBezTo>
                  <a:pt x="4503" y="2379"/>
                  <a:pt x="4505" y="2379"/>
                  <a:pt x="4506" y="2379"/>
                </a:cubicBezTo>
                <a:lnTo>
                  <a:pt x="4196" y="4919"/>
                </a:lnTo>
                <a:lnTo>
                  <a:pt x="4605" y="5334"/>
                </a:lnTo>
                <a:lnTo>
                  <a:pt x="4963" y="4919"/>
                </a:lnTo>
                <a:lnTo>
                  <a:pt x="4718" y="2377"/>
                </a:lnTo>
                <a:cubicBezTo>
                  <a:pt x="5130" y="2393"/>
                  <a:pt x="5983" y="2555"/>
                  <a:pt x="6619" y="3552"/>
                </a:cubicBezTo>
                <a:cubicBezTo>
                  <a:pt x="6837" y="3225"/>
                  <a:pt x="7102" y="2671"/>
                  <a:pt x="7114" y="2497"/>
                </a:cubicBezTo>
                <a:cubicBezTo>
                  <a:pt x="7118" y="2441"/>
                  <a:pt x="7134" y="2388"/>
                  <a:pt x="7158" y="2339"/>
                </a:cubicBezTo>
                <a:lnTo>
                  <a:pt x="6834" y="1702"/>
                </a:lnTo>
                <a:lnTo>
                  <a:pt x="7360" y="1440"/>
                </a:lnTo>
                <a:lnTo>
                  <a:pt x="7017" y="766"/>
                </a:lnTo>
                <a:lnTo>
                  <a:pt x="7129" y="710"/>
                </a:lnTo>
                <a:lnTo>
                  <a:pt x="7472" y="1385"/>
                </a:lnTo>
                <a:lnTo>
                  <a:pt x="7617" y="1669"/>
                </a:lnTo>
                <a:lnTo>
                  <a:pt x="7641" y="1717"/>
                </a:lnTo>
                <a:lnTo>
                  <a:pt x="8199" y="2813"/>
                </a:lnTo>
                <a:lnTo>
                  <a:pt x="7810" y="3005"/>
                </a:lnTo>
                <a:cubicBezTo>
                  <a:pt x="7589" y="3609"/>
                  <a:pt x="7106" y="4450"/>
                  <a:pt x="6666" y="4549"/>
                </a:cubicBezTo>
                <a:cubicBezTo>
                  <a:pt x="6625" y="4559"/>
                  <a:pt x="6585" y="4563"/>
                  <a:pt x="6546" y="4563"/>
                </a:cubicBezTo>
                <a:cubicBezTo>
                  <a:pt x="6349" y="4563"/>
                  <a:pt x="6174" y="4452"/>
                  <a:pt x="6080" y="4261"/>
                </a:cubicBezTo>
                <a:cubicBezTo>
                  <a:pt x="5899" y="3891"/>
                  <a:pt x="5688" y="3647"/>
                  <a:pt x="5482" y="3487"/>
                </a:cubicBezTo>
                <a:lnTo>
                  <a:pt x="5697" y="6115"/>
                </a:lnTo>
                <a:cubicBezTo>
                  <a:pt x="5697" y="6119"/>
                  <a:pt x="5695" y="6121"/>
                  <a:pt x="5695" y="6126"/>
                </a:cubicBezTo>
                <a:lnTo>
                  <a:pt x="6302" y="9792"/>
                </a:lnTo>
                <a:cubicBezTo>
                  <a:pt x="6977" y="9674"/>
                  <a:pt x="7422" y="9485"/>
                  <a:pt x="7422" y="9270"/>
                </a:cubicBezTo>
                <a:cubicBezTo>
                  <a:pt x="7422" y="9110"/>
                  <a:pt x="7167" y="8962"/>
                  <a:pt x="6753" y="8849"/>
                </a:cubicBezTo>
                <a:lnTo>
                  <a:pt x="6694" y="8516"/>
                </a:lnTo>
                <a:cubicBezTo>
                  <a:pt x="8325" y="8694"/>
                  <a:pt x="9467" y="9083"/>
                  <a:pt x="9467" y="9539"/>
                </a:cubicBezTo>
                <a:close/>
                <a:moveTo>
                  <a:pt x="3699" y="5275"/>
                </a:moveTo>
                <a:lnTo>
                  <a:pt x="3795" y="3464"/>
                </a:lnTo>
                <a:cubicBezTo>
                  <a:pt x="3596" y="3626"/>
                  <a:pt x="3380" y="3880"/>
                  <a:pt x="3183" y="4286"/>
                </a:cubicBezTo>
                <a:cubicBezTo>
                  <a:pt x="3123" y="4441"/>
                  <a:pt x="3399" y="4981"/>
                  <a:pt x="3699" y="5275"/>
                </a:cubicBezTo>
                <a:close/>
                <a:moveTo>
                  <a:pt x="5283" y="9903"/>
                </a:moveTo>
                <a:lnTo>
                  <a:pt x="4677" y="6245"/>
                </a:lnTo>
                <a:lnTo>
                  <a:pt x="4270" y="9910"/>
                </a:lnTo>
                <a:cubicBezTo>
                  <a:pt x="4412" y="9916"/>
                  <a:pt x="4557" y="9919"/>
                  <a:pt x="4705" y="9919"/>
                </a:cubicBezTo>
                <a:cubicBezTo>
                  <a:pt x="4905" y="9919"/>
                  <a:pt x="5097" y="9913"/>
                  <a:pt x="5283" y="9903"/>
                </a:cubicBezTo>
                <a:close/>
              </a:path>
            </a:pathLst>
          </a:cu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iṧ1îḋé"/>
          <p:cNvSpPr/>
          <p:nvPr/>
        </p:nvSpPr>
        <p:spPr bwMode="auto">
          <a:xfrm>
            <a:off x="6128550" y="4877071"/>
            <a:ext cx="4670514" cy="41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b="1" kern="100" dirty="0">
                <a:solidFill>
                  <a:srgbClr val="6F2923"/>
                </a:solidFill>
                <a:effectLst/>
                <a:latin typeface="Calibri" panose="020F0502020204030204" pitchFamily="34" charset="0"/>
                <a:ea typeface="宋体" panose="02010600030101010101" pitchFamily="2" charset="-122"/>
                <a:cs typeface="Times New Roman" panose="02020603050405020304" pitchFamily="18" charset="0"/>
              </a:rPr>
              <a:t>将“病树”类视为离群值</a:t>
            </a:r>
            <a:r>
              <a:rPr lang="zh-CN" altLang="en-US" b="1" kern="100" dirty="0">
                <a:solidFill>
                  <a:srgbClr val="6F2923"/>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b="1" kern="100" dirty="0">
                <a:solidFill>
                  <a:srgbClr val="6F2923"/>
                </a:solidFill>
                <a:effectLst/>
                <a:latin typeface="Calibri" panose="020F0502020204030204" pitchFamily="34" charset="0"/>
                <a:ea typeface="宋体" panose="02010600030101010101" pitchFamily="2" charset="-122"/>
                <a:cs typeface="Times New Roman" panose="02020603050405020304" pitchFamily="18" charset="0"/>
              </a:rPr>
              <a:t>outlier</a:t>
            </a:r>
            <a:r>
              <a:rPr lang="zh-CN" altLang="en-US" b="1" kern="100" dirty="0">
                <a:solidFill>
                  <a:srgbClr val="6F2923"/>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en-US" b="1" kern="100" dirty="0">
              <a:solidFill>
                <a:srgbClr val="6F2923"/>
              </a:solidFill>
              <a:effectLst/>
              <a:latin typeface="Calibri" panose="020F0502020204030204" pitchFamily="34" charset="0"/>
              <a:ea typeface="宋体" panose="02010600030101010101" pitchFamily="2" charset="-122"/>
              <a:cs typeface="Times New Roman" panose="02020603050405020304" pitchFamily="18" charset="0"/>
              <a:sym typeface="+mn-lt"/>
            </a:endParaRPr>
          </a:p>
        </p:txBody>
      </p:sp>
      <p:sp>
        <p:nvSpPr>
          <p:cNvPr id="15" name="î$1íḋe"/>
          <p:cNvSpPr/>
          <p:nvPr/>
        </p:nvSpPr>
        <p:spPr bwMode="auto">
          <a:xfrm>
            <a:off x="5613587" y="5433120"/>
            <a:ext cx="296336" cy="333436"/>
          </a:xfrm>
          <a:custGeom>
            <a:avLst/>
            <a:gdLst>
              <a:gd name="T0" fmla="*/ 3497 w 9467"/>
              <a:gd name="T1" fmla="*/ 1130 h 10667"/>
              <a:gd name="T2" fmla="*/ 4604 w 9467"/>
              <a:gd name="T3" fmla="*/ 0 h 10667"/>
              <a:gd name="T4" fmla="*/ 5711 w 9467"/>
              <a:gd name="T5" fmla="*/ 1130 h 10667"/>
              <a:gd name="T6" fmla="*/ 4604 w 9467"/>
              <a:gd name="T7" fmla="*/ 2260 h 10667"/>
              <a:gd name="T8" fmla="*/ 3497 w 9467"/>
              <a:gd name="T9" fmla="*/ 1130 h 10667"/>
              <a:gd name="T10" fmla="*/ 9467 w 9467"/>
              <a:gd name="T11" fmla="*/ 9539 h 10667"/>
              <a:gd name="T12" fmla="*/ 4733 w 9467"/>
              <a:gd name="T13" fmla="*/ 10667 h 10667"/>
              <a:gd name="T14" fmla="*/ 0 w 9467"/>
              <a:gd name="T15" fmla="*/ 9539 h 10667"/>
              <a:gd name="T16" fmla="*/ 2800 w 9467"/>
              <a:gd name="T17" fmla="*/ 8515 h 10667"/>
              <a:gd name="T18" fmla="*/ 2767 w 9467"/>
              <a:gd name="T19" fmla="*/ 8821 h 10667"/>
              <a:gd name="T20" fmla="*/ 1988 w 9467"/>
              <a:gd name="T21" fmla="*/ 9270 h 10667"/>
              <a:gd name="T22" fmla="*/ 3251 w 9467"/>
              <a:gd name="T23" fmla="*/ 9818 h 10667"/>
              <a:gd name="T24" fmla="*/ 3646 w 9467"/>
              <a:gd name="T25" fmla="*/ 6257 h 10667"/>
              <a:gd name="T26" fmla="*/ 3653 w 9467"/>
              <a:gd name="T27" fmla="*/ 6121 h 10667"/>
              <a:gd name="T28" fmla="*/ 3607 w 9467"/>
              <a:gd name="T29" fmla="*/ 6133 h 10667"/>
              <a:gd name="T30" fmla="*/ 3376 w 9467"/>
              <a:gd name="T31" fmla="*/ 6062 h 10667"/>
              <a:gd name="T32" fmla="*/ 2445 w 9467"/>
              <a:gd name="T33" fmla="*/ 3934 h 10667"/>
              <a:gd name="T34" fmla="*/ 4502 w 9467"/>
              <a:gd name="T35" fmla="*/ 2379 h 10667"/>
              <a:gd name="T36" fmla="*/ 4506 w 9467"/>
              <a:gd name="T37" fmla="*/ 2379 h 10667"/>
              <a:gd name="T38" fmla="*/ 4196 w 9467"/>
              <a:gd name="T39" fmla="*/ 4919 h 10667"/>
              <a:gd name="T40" fmla="*/ 4605 w 9467"/>
              <a:gd name="T41" fmla="*/ 5334 h 10667"/>
              <a:gd name="T42" fmla="*/ 4963 w 9467"/>
              <a:gd name="T43" fmla="*/ 4919 h 10667"/>
              <a:gd name="T44" fmla="*/ 4718 w 9467"/>
              <a:gd name="T45" fmla="*/ 2377 h 10667"/>
              <a:gd name="T46" fmla="*/ 6619 w 9467"/>
              <a:gd name="T47" fmla="*/ 3552 h 10667"/>
              <a:gd name="T48" fmla="*/ 7114 w 9467"/>
              <a:gd name="T49" fmla="*/ 2497 h 10667"/>
              <a:gd name="T50" fmla="*/ 7158 w 9467"/>
              <a:gd name="T51" fmla="*/ 2339 h 10667"/>
              <a:gd name="T52" fmla="*/ 6834 w 9467"/>
              <a:gd name="T53" fmla="*/ 1702 h 10667"/>
              <a:gd name="T54" fmla="*/ 7360 w 9467"/>
              <a:gd name="T55" fmla="*/ 1440 h 10667"/>
              <a:gd name="T56" fmla="*/ 7017 w 9467"/>
              <a:gd name="T57" fmla="*/ 766 h 10667"/>
              <a:gd name="T58" fmla="*/ 7129 w 9467"/>
              <a:gd name="T59" fmla="*/ 710 h 10667"/>
              <a:gd name="T60" fmla="*/ 7472 w 9467"/>
              <a:gd name="T61" fmla="*/ 1385 h 10667"/>
              <a:gd name="T62" fmla="*/ 7617 w 9467"/>
              <a:gd name="T63" fmla="*/ 1669 h 10667"/>
              <a:gd name="T64" fmla="*/ 7641 w 9467"/>
              <a:gd name="T65" fmla="*/ 1717 h 10667"/>
              <a:gd name="T66" fmla="*/ 8199 w 9467"/>
              <a:gd name="T67" fmla="*/ 2813 h 10667"/>
              <a:gd name="T68" fmla="*/ 7810 w 9467"/>
              <a:gd name="T69" fmla="*/ 3005 h 10667"/>
              <a:gd name="T70" fmla="*/ 6666 w 9467"/>
              <a:gd name="T71" fmla="*/ 4549 h 10667"/>
              <a:gd name="T72" fmla="*/ 6546 w 9467"/>
              <a:gd name="T73" fmla="*/ 4563 h 10667"/>
              <a:gd name="T74" fmla="*/ 6080 w 9467"/>
              <a:gd name="T75" fmla="*/ 4261 h 10667"/>
              <a:gd name="T76" fmla="*/ 5482 w 9467"/>
              <a:gd name="T77" fmla="*/ 3487 h 10667"/>
              <a:gd name="T78" fmla="*/ 5697 w 9467"/>
              <a:gd name="T79" fmla="*/ 6115 h 10667"/>
              <a:gd name="T80" fmla="*/ 5695 w 9467"/>
              <a:gd name="T81" fmla="*/ 6126 h 10667"/>
              <a:gd name="T82" fmla="*/ 6302 w 9467"/>
              <a:gd name="T83" fmla="*/ 9792 h 10667"/>
              <a:gd name="T84" fmla="*/ 7422 w 9467"/>
              <a:gd name="T85" fmla="*/ 9270 h 10667"/>
              <a:gd name="T86" fmla="*/ 6753 w 9467"/>
              <a:gd name="T87" fmla="*/ 8849 h 10667"/>
              <a:gd name="T88" fmla="*/ 6694 w 9467"/>
              <a:gd name="T89" fmla="*/ 8516 h 10667"/>
              <a:gd name="T90" fmla="*/ 9467 w 9467"/>
              <a:gd name="T91" fmla="*/ 9539 h 10667"/>
              <a:gd name="T92" fmla="*/ 3699 w 9467"/>
              <a:gd name="T93" fmla="*/ 5275 h 10667"/>
              <a:gd name="T94" fmla="*/ 3795 w 9467"/>
              <a:gd name="T95" fmla="*/ 3464 h 10667"/>
              <a:gd name="T96" fmla="*/ 3183 w 9467"/>
              <a:gd name="T97" fmla="*/ 4286 h 10667"/>
              <a:gd name="T98" fmla="*/ 3699 w 9467"/>
              <a:gd name="T99" fmla="*/ 5275 h 10667"/>
              <a:gd name="T100" fmla="*/ 5283 w 9467"/>
              <a:gd name="T101" fmla="*/ 9903 h 10667"/>
              <a:gd name="T102" fmla="*/ 4677 w 9467"/>
              <a:gd name="T103" fmla="*/ 6245 h 10667"/>
              <a:gd name="T104" fmla="*/ 4270 w 9467"/>
              <a:gd name="T105" fmla="*/ 9910 h 10667"/>
              <a:gd name="T106" fmla="*/ 4705 w 9467"/>
              <a:gd name="T107" fmla="*/ 9919 h 10667"/>
              <a:gd name="T108" fmla="*/ 5283 w 9467"/>
              <a:gd name="T109" fmla="*/ 9903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67" h="10667">
                <a:moveTo>
                  <a:pt x="3497" y="1130"/>
                </a:moveTo>
                <a:cubicBezTo>
                  <a:pt x="3497" y="506"/>
                  <a:pt x="3993" y="0"/>
                  <a:pt x="4604" y="0"/>
                </a:cubicBezTo>
                <a:cubicBezTo>
                  <a:pt x="5215" y="0"/>
                  <a:pt x="5711" y="506"/>
                  <a:pt x="5711" y="1130"/>
                </a:cubicBezTo>
                <a:cubicBezTo>
                  <a:pt x="5711" y="1755"/>
                  <a:pt x="5215" y="2260"/>
                  <a:pt x="4604" y="2260"/>
                </a:cubicBezTo>
                <a:cubicBezTo>
                  <a:pt x="3993" y="2260"/>
                  <a:pt x="3497" y="1755"/>
                  <a:pt x="3497" y="1130"/>
                </a:cubicBezTo>
                <a:close/>
                <a:moveTo>
                  <a:pt x="9467" y="9539"/>
                </a:moveTo>
                <a:cubicBezTo>
                  <a:pt x="9467" y="10161"/>
                  <a:pt x="7347" y="10667"/>
                  <a:pt x="4733" y="10667"/>
                </a:cubicBezTo>
                <a:cubicBezTo>
                  <a:pt x="2119" y="10667"/>
                  <a:pt x="0" y="10161"/>
                  <a:pt x="0" y="9539"/>
                </a:cubicBezTo>
                <a:cubicBezTo>
                  <a:pt x="0" y="9081"/>
                  <a:pt x="1155" y="8691"/>
                  <a:pt x="2800" y="8515"/>
                </a:cubicBezTo>
                <a:lnTo>
                  <a:pt x="2767" y="8821"/>
                </a:lnTo>
                <a:cubicBezTo>
                  <a:pt x="2287" y="8938"/>
                  <a:pt x="1988" y="9096"/>
                  <a:pt x="1988" y="9270"/>
                </a:cubicBezTo>
                <a:cubicBezTo>
                  <a:pt x="1988" y="9501"/>
                  <a:pt x="2493" y="9703"/>
                  <a:pt x="3251" y="9818"/>
                </a:cubicBezTo>
                <a:lnTo>
                  <a:pt x="3646" y="6257"/>
                </a:lnTo>
                <a:lnTo>
                  <a:pt x="3653" y="6121"/>
                </a:lnTo>
                <a:cubicBezTo>
                  <a:pt x="3637" y="6124"/>
                  <a:pt x="3623" y="6133"/>
                  <a:pt x="3607" y="6133"/>
                </a:cubicBezTo>
                <a:cubicBezTo>
                  <a:pt x="3527" y="6133"/>
                  <a:pt x="3446" y="6110"/>
                  <a:pt x="3376" y="6062"/>
                </a:cubicBezTo>
                <a:cubicBezTo>
                  <a:pt x="2867" y="5717"/>
                  <a:pt x="2110" y="4619"/>
                  <a:pt x="2445" y="3934"/>
                </a:cubicBezTo>
                <a:cubicBezTo>
                  <a:pt x="3162" y="2467"/>
                  <a:pt x="4188" y="2372"/>
                  <a:pt x="4502" y="2379"/>
                </a:cubicBezTo>
                <a:cubicBezTo>
                  <a:pt x="4503" y="2379"/>
                  <a:pt x="4505" y="2379"/>
                  <a:pt x="4506" y="2379"/>
                </a:cubicBezTo>
                <a:lnTo>
                  <a:pt x="4196" y="4919"/>
                </a:lnTo>
                <a:lnTo>
                  <a:pt x="4605" y="5334"/>
                </a:lnTo>
                <a:lnTo>
                  <a:pt x="4963" y="4919"/>
                </a:lnTo>
                <a:lnTo>
                  <a:pt x="4718" y="2377"/>
                </a:lnTo>
                <a:cubicBezTo>
                  <a:pt x="5130" y="2393"/>
                  <a:pt x="5983" y="2555"/>
                  <a:pt x="6619" y="3552"/>
                </a:cubicBezTo>
                <a:cubicBezTo>
                  <a:pt x="6837" y="3225"/>
                  <a:pt x="7102" y="2671"/>
                  <a:pt x="7114" y="2497"/>
                </a:cubicBezTo>
                <a:cubicBezTo>
                  <a:pt x="7118" y="2441"/>
                  <a:pt x="7134" y="2388"/>
                  <a:pt x="7158" y="2339"/>
                </a:cubicBezTo>
                <a:lnTo>
                  <a:pt x="6834" y="1702"/>
                </a:lnTo>
                <a:lnTo>
                  <a:pt x="7360" y="1440"/>
                </a:lnTo>
                <a:lnTo>
                  <a:pt x="7017" y="766"/>
                </a:lnTo>
                <a:lnTo>
                  <a:pt x="7129" y="710"/>
                </a:lnTo>
                <a:lnTo>
                  <a:pt x="7472" y="1385"/>
                </a:lnTo>
                <a:lnTo>
                  <a:pt x="7617" y="1669"/>
                </a:lnTo>
                <a:lnTo>
                  <a:pt x="7641" y="1717"/>
                </a:lnTo>
                <a:lnTo>
                  <a:pt x="8199" y="2813"/>
                </a:lnTo>
                <a:lnTo>
                  <a:pt x="7810" y="3005"/>
                </a:lnTo>
                <a:cubicBezTo>
                  <a:pt x="7589" y="3609"/>
                  <a:pt x="7106" y="4450"/>
                  <a:pt x="6666" y="4549"/>
                </a:cubicBezTo>
                <a:cubicBezTo>
                  <a:pt x="6625" y="4559"/>
                  <a:pt x="6585" y="4563"/>
                  <a:pt x="6546" y="4563"/>
                </a:cubicBezTo>
                <a:cubicBezTo>
                  <a:pt x="6349" y="4563"/>
                  <a:pt x="6174" y="4452"/>
                  <a:pt x="6080" y="4261"/>
                </a:cubicBezTo>
                <a:cubicBezTo>
                  <a:pt x="5899" y="3891"/>
                  <a:pt x="5688" y="3647"/>
                  <a:pt x="5482" y="3487"/>
                </a:cubicBezTo>
                <a:lnTo>
                  <a:pt x="5697" y="6115"/>
                </a:lnTo>
                <a:cubicBezTo>
                  <a:pt x="5697" y="6119"/>
                  <a:pt x="5695" y="6121"/>
                  <a:pt x="5695" y="6126"/>
                </a:cubicBezTo>
                <a:lnTo>
                  <a:pt x="6302" y="9792"/>
                </a:lnTo>
                <a:cubicBezTo>
                  <a:pt x="6977" y="9674"/>
                  <a:pt x="7422" y="9485"/>
                  <a:pt x="7422" y="9270"/>
                </a:cubicBezTo>
                <a:cubicBezTo>
                  <a:pt x="7422" y="9110"/>
                  <a:pt x="7167" y="8962"/>
                  <a:pt x="6753" y="8849"/>
                </a:cubicBezTo>
                <a:lnTo>
                  <a:pt x="6694" y="8516"/>
                </a:lnTo>
                <a:cubicBezTo>
                  <a:pt x="8325" y="8694"/>
                  <a:pt x="9467" y="9083"/>
                  <a:pt x="9467" y="9539"/>
                </a:cubicBezTo>
                <a:close/>
                <a:moveTo>
                  <a:pt x="3699" y="5275"/>
                </a:moveTo>
                <a:lnTo>
                  <a:pt x="3795" y="3464"/>
                </a:lnTo>
                <a:cubicBezTo>
                  <a:pt x="3596" y="3626"/>
                  <a:pt x="3380" y="3880"/>
                  <a:pt x="3183" y="4286"/>
                </a:cubicBezTo>
                <a:cubicBezTo>
                  <a:pt x="3123" y="4441"/>
                  <a:pt x="3399" y="4981"/>
                  <a:pt x="3699" y="5275"/>
                </a:cubicBezTo>
                <a:close/>
                <a:moveTo>
                  <a:pt x="5283" y="9903"/>
                </a:moveTo>
                <a:lnTo>
                  <a:pt x="4677" y="6245"/>
                </a:lnTo>
                <a:lnTo>
                  <a:pt x="4270" y="9910"/>
                </a:lnTo>
                <a:cubicBezTo>
                  <a:pt x="4412" y="9916"/>
                  <a:pt x="4557" y="9919"/>
                  <a:pt x="4705" y="9919"/>
                </a:cubicBezTo>
                <a:cubicBezTo>
                  <a:pt x="4905" y="9919"/>
                  <a:pt x="5097" y="9913"/>
                  <a:pt x="5283" y="9903"/>
                </a:cubicBezTo>
                <a:close/>
              </a:path>
            </a:pathLst>
          </a:cu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îṡḻîḍê"/>
          <p:cNvSpPr/>
          <p:nvPr/>
        </p:nvSpPr>
        <p:spPr bwMode="auto">
          <a:xfrm>
            <a:off x="6128385" y="5393055"/>
            <a:ext cx="496189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kern="100" dirty="0">
                <a:effectLst/>
                <a:latin typeface="Calibri" panose="020F0502020204030204" pitchFamily="34" charset="0"/>
                <a:ea typeface="宋体" panose="02010600030101010101" pitchFamily="2" charset="-122"/>
                <a:cs typeface="Times New Roman" panose="02020603050405020304" pitchFamily="18" charset="0"/>
              </a:rPr>
              <a:t>以</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5%</a:t>
            </a:r>
            <a:r>
              <a:rPr lang="zh-CN" altLang="zh-CN" kern="100" dirty="0">
                <a:effectLst/>
                <a:latin typeface="Calibri" panose="020F0502020204030204" pitchFamily="34" charset="0"/>
                <a:ea typeface="宋体" panose="02010600030101010101" pitchFamily="2" charset="-122"/>
                <a:cs typeface="Times New Roman" panose="02020603050405020304" pitchFamily="18" charset="0"/>
              </a:rPr>
              <a:t>的比率对原离群值进行下采样来创建几个变种离群值</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sym typeface="+mn-lt"/>
            </a:endParaRPr>
          </a:p>
        </p:txBody>
      </p:sp>
      <p:cxnSp>
        <p:nvCxnSpPr>
          <p:cNvPr id="13" name="直接连接符 12"/>
          <p:cNvCxnSpPr/>
          <p:nvPr/>
        </p:nvCxnSpPr>
        <p:spPr>
          <a:xfrm>
            <a:off x="6322590" y="4780543"/>
            <a:ext cx="443160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322590" y="5335801"/>
            <a:ext cx="443160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iṩļïḓè"/>
          <p:cNvSpPr txBox="1"/>
          <p:nvPr/>
        </p:nvSpPr>
        <p:spPr bwMode="auto">
          <a:xfrm>
            <a:off x="7460658" y="1114002"/>
            <a:ext cx="1647319" cy="580942"/>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dirty="0">
                <a:solidFill>
                  <a:schemeClr val="bg1"/>
                </a:solidFill>
                <a:cs typeface="+mn-ea"/>
                <a:sym typeface="+mn-lt"/>
              </a:rPr>
              <a:t>数据集组成</a:t>
            </a:r>
            <a:endParaRPr lang="en-US" altLang="zh-CN" dirty="0">
              <a:solidFill>
                <a:schemeClr val="bg1"/>
              </a:solidFill>
              <a:cs typeface="+mn-ea"/>
              <a:sym typeface="+mn-lt"/>
            </a:endParaRPr>
          </a:p>
        </p:txBody>
      </p:sp>
      <p:sp>
        <p:nvSpPr>
          <p:cNvPr id="38" name="iṩļïḓè"/>
          <p:cNvSpPr txBox="1"/>
          <p:nvPr/>
        </p:nvSpPr>
        <p:spPr bwMode="auto">
          <a:xfrm>
            <a:off x="7460658" y="3799773"/>
            <a:ext cx="1647319" cy="580942"/>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dirty="0">
                <a:solidFill>
                  <a:schemeClr val="bg1"/>
                </a:solidFill>
                <a:cs typeface="+mn-ea"/>
                <a:sym typeface="+mn-lt"/>
              </a:rPr>
              <a:t>数据集处理</a:t>
            </a:r>
            <a:endParaRPr lang="en-US" altLang="zh-CN" dirty="0">
              <a:solidFill>
                <a:schemeClr val="bg1"/>
              </a:solidFill>
              <a:cs typeface="+mn-ea"/>
              <a:sym typeface="+mn-lt"/>
            </a:endParaRPr>
          </a:p>
        </p:txBody>
      </p:sp>
      <p:grpSp>
        <p:nvGrpSpPr>
          <p:cNvPr id="39" name="组合 38"/>
          <p:cNvGrpSpPr/>
          <p:nvPr/>
        </p:nvGrpSpPr>
        <p:grpSpPr>
          <a:xfrm rot="5400000">
            <a:off x="955738" y="-169990"/>
            <a:ext cx="101370" cy="1330760"/>
            <a:chOff x="508216" y="2820579"/>
            <a:chExt cx="196770" cy="2583143"/>
          </a:xfrm>
          <a:solidFill>
            <a:srgbClr val="617767"/>
          </a:solidFill>
        </p:grpSpPr>
        <p:sp>
          <p:nvSpPr>
            <p:cNvPr id="40" name="椭圆 39"/>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1" name="直接连接符 40"/>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3" name="直接连接符 42"/>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î$1ïḍê"/>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数据集介绍</a:t>
            </a:r>
          </a:p>
        </p:txBody>
      </p:sp>
      <p:pic>
        <p:nvPicPr>
          <p:cNvPr id="45" name="图片 44"/>
          <p:cNvPicPr>
            <a:picLocks noChangeAspect="1"/>
          </p:cNvPicPr>
          <p:nvPr/>
        </p:nvPicPr>
        <p:blipFill>
          <a:blip r:embed="rId3"/>
          <a:stretch>
            <a:fillRect/>
          </a:stretch>
        </p:blipFill>
        <p:spPr>
          <a:xfrm>
            <a:off x="296865" y="1620478"/>
            <a:ext cx="4723790" cy="435859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 calcmode="lin" valueType="num">
                                      <p:cBhvr additive="base">
                                        <p:cTn id="10" dur="500" fill="hold"/>
                                        <p:tgtEl>
                                          <p:spTgt spid="37"/>
                                        </p:tgtEl>
                                        <p:attrNameLst>
                                          <p:attrName>ppt_x</p:attrName>
                                        </p:attrNameLst>
                                      </p:cBhvr>
                                      <p:tavLst>
                                        <p:tav tm="0">
                                          <p:val>
                                            <p:strVal val="#ppt_x"/>
                                          </p:val>
                                        </p:tav>
                                        <p:tav tm="100000">
                                          <p:val>
                                            <p:strVal val="#ppt_x"/>
                                          </p:val>
                                        </p:tav>
                                      </p:tavLst>
                                    </p:anim>
                                    <p:anim calcmode="lin" valueType="num">
                                      <p:cBhvr additive="base">
                                        <p:cTn id="11" dur="500" fill="hold"/>
                                        <p:tgtEl>
                                          <p:spTgt spid="37"/>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additive="base">
                                        <p:cTn id="14" dur="500" fill="hold"/>
                                        <p:tgtEl>
                                          <p:spTgt spid="38"/>
                                        </p:tgtEl>
                                        <p:attrNameLst>
                                          <p:attrName>ppt_x</p:attrName>
                                        </p:attrNameLst>
                                      </p:cBhvr>
                                      <p:tavLst>
                                        <p:tav tm="0">
                                          <p:val>
                                            <p:strVal val="#ppt_x"/>
                                          </p:val>
                                        </p:tav>
                                        <p:tav tm="100000">
                                          <p:val>
                                            <p:strVal val="#ppt_x"/>
                                          </p:val>
                                        </p:tav>
                                      </p:tavLst>
                                    </p:anim>
                                    <p:anim calcmode="lin" valueType="num">
                                      <p:cBhvr additive="base">
                                        <p:cTn id="15" dur="500" fill="hold"/>
                                        <p:tgtEl>
                                          <p:spTgt spid="38"/>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8" grpId="0" animBg="1"/>
      <p:bldP spid="19" grpId="0" animBg="1"/>
      <p:bldP spid="20" grpId="0"/>
      <p:bldP spid="17" grpId="0" animBg="1"/>
      <p:bldP spid="18" grpId="0"/>
      <p:bldP spid="15" grpId="0" animBg="1"/>
      <p:bldP spid="1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a:stretch>
            <a:fillRect/>
          </a:stretch>
        </p:blipFill>
        <p:spPr>
          <a:xfrm>
            <a:off x="4207992" y="1947089"/>
            <a:ext cx="3893058" cy="3501273"/>
          </a:xfrm>
          <a:prstGeom prst="rect">
            <a:avLst/>
          </a:prstGeom>
        </p:spPr>
      </p:pic>
      <p:sp>
        <p:nvSpPr>
          <p:cNvPr id="12" name="iṣļîdé"/>
          <p:cNvSpPr/>
          <p:nvPr/>
        </p:nvSpPr>
        <p:spPr>
          <a:xfrm>
            <a:off x="7938588" y="1946995"/>
            <a:ext cx="675000" cy="675005"/>
          </a:xfrm>
          <a:prstGeom prst="ellipse">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solidFill>
                <a:srgbClr val="6F2923"/>
              </a:solidFill>
              <a:cs typeface="+mn-ea"/>
              <a:sym typeface="+mn-lt"/>
            </a:endParaRPr>
          </a:p>
        </p:txBody>
      </p:sp>
      <p:sp>
        <p:nvSpPr>
          <p:cNvPr id="13" name="íṥḷíḍe"/>
          <p:cNvSpPr/>
          <p:nvPr/>
        </p:nvSpPr>
        <p:spPr bwMode="auto">
          <a:xfrm>
            <a:off x="8103995" y="2127189"/>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cs typeface="+mn-ea"/>
              <a:sym typeface="+mn-lt"/>
            </a:endParaRPr>
          </a:p>
        </p:txBody>
      </p:sp>
      <p:sp>
        <p:nvSpPr>
          <p:cNvPr id="18" name="Synergistically utilize technically sound portals with frictionless chains. Dramatically customize…"/>
          <p:cNvSpPr txBox="1"/>
          <p:nvPr/>
        </p:nvSpPr>
        <p:spPr>
          <a:xfrm>
            <a:off x="8747760" y="2464435"/>
            <a:ext cx="3165475" cy="368935"/>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Roboto Bold"/>
              </a:rPr>
              <a:t>除“</a:t>
            </a:r>
            <a:r>
              <a:rPr lang="en-US" altLang="zh-CN" sz="1600" kern="0" dirty="0">
                <a:solidFill>
                  <a:schemeClr val="bg1">
                    <a:lumMod val="50000"/>
                  </a:schemeClr>
                </a:solidFill>
                <a:latin typeface="华文中宋" panose="02010600040101010101" pitchFamily="2" charset="-122"/>
                <a:ea typeface="华文中宋" panose="02010600040101010101" pitchFamily="2" charset="-122"/>
                <a:cs typeface="+mn-ea"/>
                <a:sym typeface="Roboto Bold"/>
              </a:rPr>
              <a:t>outlier</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Roboto Bold"/>
              </a:rPr>
              <a:t>”外，</a:t>
            </a:r>
            <a:r>
              <a:rPr lang="zh-CN" altLang="zh-CN" sz="1600" kern="0" dirty="0">
                <a:solidFill>
                  <a:schemeClr val="bg1">
                    <a:lumMod val="50000"/>
                  </a:schemeClr>
                </a:solidFill>
                <a:latin typeface="华文中宋" panose="02010600040101010101" pitchFamily="2" charset="-122"/>
                <a:ea typeface="华文中宋" panose="02010600040101010101" pitchFamily="2" charset="-122"/>
                <a:cs typeface="+mn-ea"/>
                <a:sym typeface="Roboto Bold"/>
              </a:rPr>
              <a:t>均为浮点数类型</a:t>
            </a:r>
          </a:p>
        </p:txBody>
      </p:sp>
      <p:sp>
        <p:nvSpPr>
          <p:cNvPr id="19" name="iṩļïḓè"/>
          <p:cNvSpPr txBox="1"/>
          <p:nvPr/>
        </p:nvSpPr>
        <p:spPr bwMode="auto">
          <a:xfrm>
            <a:off x="8690679" y="1946816"/>
            <a:ext cx="1659324" cy="580942"/>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2000" b="1" dirty="0">
                <a:solidFill>
                  <a:srgbClr val="6F2923"/>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数据类型</a:t>
            </a:r>
          </a:p>
        </p:txBody>
      </p:sp>
      <p:sp>
        <p:nvSpPr>
          <p:cNvPr id="20" name="iṣļîdé"/>
          <p:cNvSpPr/>
          <p:nvPr/>
        </p:nvSpPr>
        <p:spPr>
          <a:xfrm>
            <a:off x="3540666" y="1946995"/>
            <a:ext cx="675000" cy="675005"/>
          </a:xfrm>
          <a:prstGeom prst="ellipse">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cs typeface="+mn-ea"/>
              <a:sym typeface="+mn-lt"/>
            </a:endParaRPr>
          </a:p>
        </p:txBody>
      </p:sp>
      <p:sp>
        <p:nvSpPr>
          <p:cNvPr id="21" name="íṥḷíḍe"/>
          <p:cNvSpPr/>
          <p:nvPr/>
        </p:nvSpPr>
        <p:spPr bwMode="auto">
          <a:xfrm>
            <a:off x="3709883" y="2127189"/>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cs typeface="+mn-ea"/>
              <a:sym typeface="+mn-lt"/>
            </a:endParaRPr>
          </a:p>
        </p:txBody>
      </p:sp>
      <p:sp>
        <p:nvSpPr>
          <p:cNvPr id="22" name="Synergistically utilize technically sound portals with frictionless chains. Dramatically customize…"/>
          <p:cNvSpPr txBox="1"/>
          <p:nvPr/>
        </p:nvSpPr>
        <p:spPr>
          <a:xfrm>
            <a:off x="443230" y="2464435"/>
            <a:ext cx="2896870" cy="1107440"/>
          </a:xfrm>
          <a:prstGeom prst="rect">
            <a:avLst/>
          </a:prstGeom>
          <a:ln w="12700">
            <a:miter lim="400000"/>
          </a:ln>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共</a:t>
            </a:r>
            <a:r>
              <a:rPr lang="en-US" altLang="zh-CN"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4839</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条数据记录，</a:t>
            </a:r>
            <a:r>
              <a:rPr lang="en-US" altLang="zh-CN"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5</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个维度（不包含编号</a:t>
            </a:r>
            <a:r>
              <a:rPr lang="en-US" altLang="zh-CN"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id</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、异常标签</a:t>
            </a:r>
            <a:r>
              <a:rPr lang="en-US" altLang="zh-CN"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outlier</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这两个属性）</a:t>
            </a:r>
          </a:p>
        </p:txBody>
      </p:sp>
      <p:sp>
        <p:nvSpPr>
          <p:cNvPr id="23" name="iṩļïḓè"/>
          <p:cNvSpPr txBox="1"/>
          <p:nvPr/>
        </p:nvSpPr>
        <p:spPr bwMode="auto">
          <a:xfrm>
            <a:off x="1453902" y="1947079"/>
            <a:ext cx="1979698" cy="580942"/>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2000" b="1" dirty="0">
                <a:solidFill>
                  <a:srgbClr val="6F2923"/>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数据集大小</a:t>
            </a:r>
          </a:p>
        </p:txBody>
      </p:sp>
      <p:sp>
        <p:nvSpPr>
          <p:cNvPr id="24" name="iṣļîdé"/>
          <p:cNvSpPr/>
          <p:nvPr/>
        </p:nvSpPr>
        <p:spPr>
          <a:xfrm>
            <a:off x="7935612" y="3470935"/>
            <a:ext cx="675000" cy="675005"/>
          </a:xfrm>
          <a:prstGeom prst="ellipse">
            <a:avLst/>
          </a:prstGeom>
          <a:solidFill>
            <a:srgbClr val="617767"/>
          </a:solid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cs typeface="+mn-ea"/>
              <a:sym typeface="+mn-lt"/>
            </a:endParaRPr>
          </a:p>
        </p:txBody>
      </p:sp>
      <p:sp>
        <p:nvSpPr>
          <p:cNvPr id="25" name="íṥḷíḍe"/>
          <p:cNvSpPr/>
          <p:nvPr/>
        </p:nvSpPr>
        <p:spPr bwMode="auto">
          <a:xfrm>
            <a:off x="8101019" y="3639699"/>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cs typeface="+mn-ea"/>
              <a:sym typeface="+mn-lt"/>
            </a:endParaRPr>
          </a:p>
        </p:txBody>
      </p:sp>
      <p:sp>
        <p:nvSpPr>
          <p:cNvPr id="26" name="Synergistically utilize technically sound portals with frictionless chains. Dramatically customize…"/>
          <p:cNvSpPr txBox="1"/>
          <p:nvPr/>
        </p:nvSpPr>
        <p:spPr>
          <a:xfrm>
            <a:off x="8747760" y="4002405"/>
            <a:ext cx="3088005" cy="2215515"/>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zh-CN" sz="1600" kern="0" dirty="0">
                <a:solidFill>
                  <a:schemeClr val="bg1">
                    <a:lumMod val="50000"/>
                  </a:schemeClr>
                </a:solidFill>
                <a:latin typeface="华文中宋" panose="02010600040101010101" pitchFamily="2" charset="-122"/>
                <a:ea typeface="华文中宋" panose="02010600040101010101" pitchFamily="2" charset="-122"/>
                <a:cs typeface="+mn-ea"/>
              </a:rPr>
              <a:t>真实可靠；</a:t>
            </a:r>
          </a:p>
          <a:p>
            <a:pPr defTabSz="412750" hangingPunct="0">
              <a:lnSpc>
                <a:spcPct val="150000"/>
              </a:lnSpc>
              <a:defRPr sz="2000" b="0">
                <a:solidFill>
                  <a:srgbClr val="1C1F25"/>
                </a:solidFill>
                <a:latin typeface="Roboto Bold"/>
                <a:ea typeface="Roboto Bold"/>
                <a:cs typeface="Roboto Bold"/>
                <a:sym typeface="Roboto Bold"/>
              </a:defRPr>
            </a:pPr>
            <a:r>
              <a:rPr lang="zh-CN" altLang="zh-CN" sz="1600" kern="0" dirty="0">
                <a:solidFill>
                  <a:schemeClr val="bg1">
                    <a:lumMod val="50000"/>
                  </a:schemeClr>
                </a:solidFill>
                <a:latin typeface="华文中宋" panose="02010600040101010101" pitchFamily="2" charset="-122"/>
                <a:ea typeface="华文中宋" panose="02010600040101010101" pitchFamily="2" charset="-122"/>
                <a:cs typeface="+mn-ea"/>
              </a:rPr>
              <a:t>完整的，无缺省值；</a:t>
            </a:r>
          </a:p>
          <a:p>
            <a:pPr defTabSz="412750" hangingPunct="0">
              <a:lnSpc>
                <a:spcPct val="150000"/>
              </a:lnSpc>
              <a:defRPr sz="2000" b="0">
                <a:solidFill>
                  <a:srgbClr val="1C1F25"/>
                </a:solidFill>
                <a:latin typeface="Roboto Bold"/>
                <a:ea typeface="Roboto Bold"/>
                <a:cs typeface="Roboto Bold"/>
                <a:sym typeface="Roboto Bold"/>
              </a:defRPr>
            </a:pPr>
            <a:r>
              <a:rPr lang="zh-CN" altLang="zh-CN" sz="1600" kern="0" dirty="0">
                <a:solidFill>
                  <a:schemeClr val="bg1">
                    <a:lumMod val="50000"/>
                  </a:schemeClr>
                </a:solidFill>
                <a:latin typeface="华文中宋" panose="02010600040101010101" pitchFamily="2" charset="-122"/>
                <a:ea typeface="华文中宋" panose="02010600040101010101" pitchFamily="2" charset="-122"/>
                <a:cs typeface="+mn-ea"/>
              </a:rPr>
              <a:t>存在重复数据记录；</a:t>
            </a:r>
          </a:p>
          <a:p>
            <a:pPr defTabSz="412750" hangingPunct="0">
              <a:lnSpc>
                <a:spcPct val="150000"/>
              </a:lnSpc>
              <a:defRPr sz="2000" b="0">
                <a:solidFill>
                  <a:srgbClr val="1C1F25"/>
                </a:solidFill>
                <a:latin typeface="Roboto Bold"/>
                <a:ea typeface="Roboto Bold"/>
                <a:cs typeface="Roboto Bold"/>
                <a:sym typeface="Roboto Bold"/>
              </a:defRPr>
            </a:pPr>
            <a:r>
              <a:rPr lang="zh-CN" altLang="zh-CN" sz="1600" kern="0" dirty="0">
                <a:solidFill>
                  <a:schemeClr val="bg1">
                    <a:lumMod val="50000"/>
                  </a:schemeClr>
                </a:solidFill>
                <a:latin typeface="华文中宋" panose="02010600040101010101" pitchFamily="2" charset="-122"/>
                <a:ea typeface="华文中宋" panose="02010600040101010101" pitchFamily="2" charset="-122"/>
                <a:cs typeface="+mn-ea"/>
              </a:rPr>
              <a:t>每条数据均有标签</a:t>
            </a:r>
          </a:p>
          <a:p>
            <a:pPr defTabSz="412750" hangingPunct="0">
              <a:lnSpc>
                <a:spcPct val="150000"/>
              </a:lnSpc>
              <a:defRPr sz="2000" b="0">
                <a:solidFill>
                  <a:srgbClr val="1C1F25"/>
                </a:solidFill>
                <a:latin typeface="Roboto Bold"/>
                <a:ea typeface="Roboto Bold"/>
                <a:cs typeface="Roboto Bold"/>
                <a:sym typeface="Roboto Bold"/>
              </a:defRPr>
            </a:pPr>
            <a:r>
              <a:rPr lang="zh-CN" altLang="zh-CN" sz="1600" kern="0" dirty="0">
                <a:solidFill>
                  <a:schemeClr val="bg1">
                    <a:lumMod val="50000"/>
                  </a:schemeClr>
                </a:solidFill>
                <a:latin typeface="华文中宋" panose="02010600040101010101" pitchFamily="2" charset="-122"/>
                <a:ea typeface="华文中宋" panose="02010600040101010101" pitchFamily="2" charset="-122"/>
                <a:cs typeface="+mn-ea"/>
              </a:rPr>
              <a:t>（标注是否为异常点）；</a:t>
            </a:r>
          </a:p>
          <a:p>
            <a:pPr defTabSz="412750" hangingPunct="0">
              <a:lnSpc>
                <a:spcPct val="150000"/>
              </a:lnSpc>
              <a:defRPr sz="2000" b="0">
                <a:solidFill>
                  <a:srgbClr val="1C1F25"/>
                </a:solidFill>
                <a:latin typeface="Roboto Bold"/>
                <a:ea typeface="Roboto Bold"/>
                <a:cs typeface="Roboto Bold"/>
                <a:sym typeface="Roboto Bold"/>
              </a:defRPr>
            </a:pPr>
            <a:r>
              <a:rPr lang="zh-CN" altLang="zh-CN" sz="1600" kern="0" dirty="0">
                <a:solidFill>
                  <a:schemeClr val="bg1">
                    <a:lumMod val="50000"/>
                  </a:schemeClr>
                </a:solidFill>
                <a:latin typeface="华文中宋" panose="02010600040101010101" pitchFamily="2" charset="-122"/>
                <a:ea typeface="华文中宋" panose="02010600040101010101" pitchFamily="2" charset="-122"/>
                <a:cs typeface="+mn-ea"/>
              </a:rPr>
              <a:t>均已经过正则化处理。</a:t>
            </a:r>
          </a:p>
        </p:txBody>
      </p:sp>
      <p:sp>
        <p:nvSpPr>
          <p:cNvPr id="27" name="iṩļïḓè"/>
          <p:cNvSpPr txBox="1"/>
          <p:nvPr/>
        </p:nvSpPr>
        <p:spPr bwMode="auto">
          <a:xfrm>
            <a:off x="8690679" y="3522583"/>
            <a:ext cx="1659324" cy="580942"/>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2000" b="1" dirty="0">
                <a:solidFill>
                  <a:srgbClr val="6F2923"/>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数据质量</a:t>
            </a:r>
          </a:p>
        </p:txBody>
      </p:sp>
      <p:sp>
        <p:nvSpPr>
          <p:cNvPr id="28" name="iṣļîdé"/>
          <p:cNvSpPr/>
          <p:nvPr/>
        </p:nvSpPr>
        <p:spPr>
          <a:xfrm>
            <a:off x="3541395" y="3476832"/>
            <a:ext cx="675000" cy="675005"/>
          </a:xfrm>
          <a:prstGeom prst="ellipse">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cs typeface="+mn-ea"/>
              <a:sym typeface="+mn-lt"/>
            </a:endParaRPr>
          </a:p>
        </p:txBody>
      </p:sp>
      <p:sp>
        <p:nvSpPr>
          <p:cNvPr id="29" name="íṥḷíḍe"/>
          <p:cNvSpPr/>
          <p:nvPr/>
        </p:nvSpPr>
        <p:spPr bwMode="auto">
          <a:xfrm>
            <a:off x="3706802" y="3645596"/>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cs typeface="+mn-ea"/>
              <a:sym typeface="+mn-lt"/>
            </a:endParaRPr>
          </a:p>
        </p:txBody>
      </p:sp>
      <p:sp>
        <p:nvSpPr>
          <p:cNvPr id="30" name="Synergistically utilize technically sound portals with frictionless chains. Dramatically customize…"/>
          <p:cNvSpPr txBox="1"/>
          <p:nvPr/>
        </p:nvSpPr>
        <p:spPr>
          <a:xfrm>
            <a:off x="365125" y="4030980"/>
            <a:ext cx="3897630" cy="2215515"/>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sz="1600" b="1" kern="0" dirty="0" err="1">
                <a:solidFill>
                  <a:srgbClr val="6F2923"/>
                </a:solidFill>
                <a:cs typeface="+mn-ea"/>
                <a:sym typeface="+mn-lt"/>
              </a:rPr>
              <a:t>GLCM_pan</a:t>
            </a:r>
            <a:r>
              <a:rPr 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全色</a:t>
            </a:r>
            <a:r>
              <a:rPr lang="en-US" altLang="zh-CN"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a:t>
            </a:r>
            <a:r>
              <a:rPr 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Pan)</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图像波段的灰度共</a:t>
            </a:r>
            <a:endParaRPr lang="en-US" altLang="zh-CN"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a:p>
            <a:pPr defTabSz="412750" hangingPunct="0">
              <a:lnSpc>
                <a:spcPct val="150000"/>
              </a:lnSpc>
              <a:defRPr sz="2000" b="0">
                <a:solidFill>
                  <a:srgbClr val="1C1F25"/>
                </a:solidFill>
                <a:latin typeface="Roboto Bold"/>
                <a:ea typeface="Roboto Bold"/>
                <a:cs typeface="Roboto Bold"/>
                <a:sym typeface="Roboto Bold"/>
              </a:defRPr>
            </a:pP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生矩阵（</a:t>
            </a:r>
            <a:r>
              <a:rPr 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GLCM）</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在所有方向上的平均值；</a:t>
            </a:r>
            <a:endParaRPr lang="en-US" altLang="zh-CN"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endParaRPr>
          </a:p>
          <a:p>
            <a:pPr defTabSz="412750" hangingPunct="0">
              <a:lnSpc>
                <a:spcPct val="150000"/>
              </a:lnSpc>
              <a:defRPr sz="2000" b="0">
                <a:solidFill>
                  <a:srgbClr val="1C1F25"/>
                </a:solidFill>
                <a:latin typeface="Roboto Bold"/>
                <a:ea typeface="Roboto Bold"/>
                <a:cs typeface="Roboto Bold"/>
                <a:sym typeface="Roboto Bold"/>
              </a:defRPr>
            </a:pPr>
            <a:r>
              <a:rPr lang="en-US" sz="1600" b="1" kern="0" dirty="0" err="1">
                <a:solidFill>
                  <a:srgbClr val="6F2923"/>
                </a:solidFill>
                <a:latin typeface="Roboto Bold"/>
                <a:ea typeface="Roboto Bold"/>
                <a:cs typeface="+mn-ea"/>
                <a:sym typeface="+mn-lt"/>
              </a:rPr>
              <a:t>Mean_Green</a:t>
            </a:r>
            <a:r>
              <a:rPr lang="en-US" sz="1600" kern="0" dirty="0" err="1">
                <a:solidFill>
                  <a:schemeClr val="bg1">
                    <a:lumMod val="50000"/>
                  </a:schemeClr>
                </a:solidFill>
                <a:latin typeface="华文中宋" panose="02010600040101010101" pitchFamily="2" charset="-122"/>
                <a:ea typeface="华文中宋" panose="02010600040101010101" pitchFamily="2" charset="-122"/>
                <a:cs typeface="+mn-ea"/>
                <a:sym typeface="+mn-lt"/>
              </a:rPr>
              <a:t>：G</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频段的平均光谱值；</a:t>
            </a:r>
          </a:p>
          <a:p>
            <a:pPr defTabSz="412750" hangingPunct="0">
              <a:lnSpc>
                <a:spcPct val="150000"/>
              </a:lnSpc>
              <a:defRPr sz="2000" b="0">
                <a:solidFill>
                  <a:srgbClr val="1C1F25"/>
                </a:solidFill>
                <a:latin typeface="Roboto Bold"/>
                <a:ea typeface="Roboto Bold"/>
                <a:cs typeface="Roboto Bold"/>
                <a:sym typeface="Roboto Bold"/>
              </a:defRPr>
            </a:pPr>
            <a:r>
              <a:rPr lang="en-US" sz="1600" b="1" kern="0" dirty="0" err="1">
                <a:solidFill>
                  <a:srgbClr val="6F2923"/>
                </a:solidFill>
                <a:latin typeface="Roboto Bold"/>
                <a:ea typeface="Roboto Bold"/>
                <a:cs typeface="+mn-ea"/>
                <a:sym typeface="+mn-lt"/>
              </a:rPr>
              <a:t>Mean_Red</a:t>
            </a:r>
            <a:r>
              <a:rPr lang="en-US" sz="1600" kern="0" dirty="0" err="1">
                <a:solidFill>
                  <a:schemeClr val="bg1">
                    <a:lumMod val="50000"/>
                  </a:schemeClr>
                </a:solidFill>
                <a:latin typeface="华文中宋" panose="02010600040101010101" pitchFamily="2" charset="-122"/>
                <a:ea typeface="华文中宋" panose="02010600040101010101" pitchFamily="2" charset="-122"/>
                <a:cs typeface="+mn-ea"/>
                <a:sym typeface="+mn-lt"/>
              </a:rPr>
              <a:t>：R</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频段的平均光谱值；</a:t>
            </a:r>
          </a:p>
          <a:p>
            <a:pPr defTabSz="412750" hangingPunct="0">
              <a:lnSpc>
                <a:spcPct val="150000"/>
              </a:lnSpc>
              <a:defRPr sz="2000" b="0">
                <a:solidFill>
                  <a:srgbClr val="1C1F25"/>
                </a:solidFill>
                <a:latin typeface="Roboto Bold"/>
                <a:ea typeface="Roboto Bold"/>
                <a:cs typeface="Roboto Bold"/>
                <a:sym typeface="Roboto Bold"/>
              </a:defRPr>
            </a:pPr>
            <a:r>
              <a:rPr lang="en-US" sz="1600" b="1" kern="0" dirty="0" err="1">
                <a:solidFill>
                  <a:srgbClr val="6F2923"/>
                </a:solidFill>
                <a:latin typeface="Roboto Bold"/>
                <a:ea typeface="Roboto Bold"/>
                <a:cs typeface="+mn-ea"/>
                <a:sym typeface="+mn-lt"/>
              </a:rPr>
              <a:t>Mean_NIR</a:t>
            </a:r>
            <a:r>
              <a:rPr lang="en-US" sz="1600" kern="0" dirty="0" err="1">
                <a:solidFill>
                  <a:schemeClr val="bg1">
                    <a:lumMod val="50000"/>
                  </a:schemeClr>
                </a:solidFill>
                <a:latin typeface="华文中宋" panose="02010600040101010101" pitchFamily="2" charset="-122"/>
                <a:ea typeface="华文中宋" panose="02010600040101010101" pitchFamily="2" charset="-122"/>
                <a:cs typeface="+mn-ea"/>
                <a:sym typeface="+mn-lt"/>
              </a:rPr>
              <a:t>：NIR</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频段的平均光谱值；</a:t>
            </a:r>
          </a:p>
          <a:p>
            <a:pPr defTabSz="412750" hangingPunct="0">
              <a:lnSpc>
                <a:spcPct val="150000"/>
              </a:lnSpc>
              <a:defRPr sz="2000" b="0">
                <a:solidFill>
                  <a:srgbClr val="1C1F25"/>
                </a:solidFill>
                <a:latin typeface="Roboto Bold"/>
                <a:ea typeface="Roboto Bold"/>
                <a:cs typeface="Roboto Bold"/>
                <a:sym typeface="Roboto Bold"/>
              </a:defRPr>
            </a:pPr>
            <a:r>
              <a:rPr lang="en-US" sz="1600" b="1" kern="0" dirty="0" err="1">
                <a:solidFill>
                  <a:srgbClr val="6F2923"/>
                </a:solidFill>
                <a:latin typeface="Roboto Bold"/>
                <a:ea typeface="Roboto Bold"/>
                <a:cs typeface="+mn-ea"/>
                <a:sym typeface="+mn-lt"/>
              </a:rPr>
              <a:t>SD_pan</a:t>
            </a:r>
            <a:r>
              <a:rPr 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全色</a:t>
            </a:r>
            <a:r>
              <a:rPr lang="en-US" altLang="zh-CN"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a:t>
            </a:r>
            <a:r>
              <a:rPr 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Pan)</a:t>
            </a:r>
            <a:r>
              <a:rPr lang="zh-CN" altLang="en-US" sz="16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图像波段的标准差</a:t>
            </a:r>
            <a:r>
              <a:rPr lang="zh-CN" altLang="en-US" sz="1400" kern="0" dirty="0">
                <a:solidFill>
                  <a:schemeClr val="bg1">
                    <a:lumMod val="50000"/>
                  </a:schemeClr>
                </a:solidFill>
                <a:latin typeface="华文中宋" panose="02010600040101010101" pitchFamily="2" charset="-122"/>
                <a:ea typeface="华文中宋" panose="02010600040101010101" pitchFamily="2" charset="-122"/>
                <a:cs typeface="+mn-ea"/>
                <a:sym typeface="+mn-lt"/>
              </a:rPr>
              <a:t>。</a:t>
            </a:r>
          </a:p>
        </p:txBody>
      </p:sp>
      <p:sp>
        <p:nvSpPr>
          <p:cNvPr id="31" name="iṩļïḓè"/>
          <p:cNvSpPr txBox="1"/>
          <p:nvPr/>
        </p:nvSpPr>
        <p:spPr bwMode="auto">
          <a:xfrm>
            <a:off x="1162905" y="3523853"/>
            <a:ext cx="2302461" cy="580942"/>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2000" b="1" dirty="0">
                <a:solidFill>
                  <a:srgbClr val="6F2923"/>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属性名称及意义</a:t>
            </a:r>
          </a:p>
        </p:txBody>
      </p:sp>
      <p:grpSp>
        <p:nvGrpSpPr>
          <p:cNvPr id="32" name="组合 31"/>
          <p:cNvGrpSpPr/>
          <p:nvPr/>
        </p:nvGrpSpPr>
        <p:grpSpPr>
          <a:xfrm rot="5400000">
            <a:off x="955738" y="-169990"/>
            <a:ext cx="101370" cy="1330760"/>
            <a:chOff x="508216" y="2820579"/>
            <a:chExt cx="196770" cy="2583143"/>
          </a:xfrm>
          <a:solidFill>
            <a:srgbClr val="617767"/>
          </a:solidFill>
        </p:grpSpPr>
        <p:sp>
          <p:nvSpPr>
            <p:cNvPr id="33" name="椭圆 32"/>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4" name="直接连接符 33"/>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î$1ïḍê"/>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数据集介绍</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2" grpId="0" animBg="1"/>
      <p:bldP spid="23" grpId="0"/>
      <p:bldP spid="26" grpId="0" animBg="1"/>
      <p:bldP spid="27" grpId="0"/>
      <p:bldP spid="30" grpId="0"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2982511-6028-1901-9D02-25F497386E1C}"/>
              </a:ext>
            </a:extLst>
          </p:cNvPr>
          <p:cNvPicPr>
            <a:picLocks noChangeAspect="1"/>
          </p:cNvPicPr>
          <p:nvPr/>
        </p:nvPicPr>
        <p:blipFill>
          <a:blip r:embed="rId3"/>
          <a:stretch>
            <a:fillRect/>
          </a:stretch>
        </p:blipFill>
        <p:spPr>
          <a:xfrm>
            <a:off x="835901" y="1572571"/>
            <a:ext cx="10520197" cy="2792776"/>
          </a:xfrm>
          <a:prstGeom prst="rect">
            <a:avLst/>
          </a:prstGeom>
        </p:spPr>
      </p:pic>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Synergistically utilize technically sound portals with frictionless chains. Dramatically customize…">
            <a:extLst>
              <a:ext uri="{FF2B5EF4-FFF2-40B4-BE49-F238E27FC236}">
                <a16:creationId xmlns:a16="http://schemas.microsoft.com/office/drawing/2014/main" id="{1B88438A-B909-4985-8087-2ADD554DAF2C}"/>
              </a:ext>
            </a:extLst>
          </p:cNvPr>
          <p:cNvSpPr txBox="1"/>
          <p:nvPr/>
        </p:nvSpPr>
        <p:spPr>
          <a:xfrm>
            <a:off x="1405920" y="4556353"/>
            <a:ext cx="1705876" cy="125418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略显分散</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略成正态分布</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中位数大</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异常值分布比较均衡</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p:txBody>
      </p:sp>
      <p:sp>
        <p:nvSpPr>
          <p:cNvPr id="24" name="Synergistically utilize technically sound portals with frictionless chains. Dramatically customize…">
            <a:extLst>
              <a:ext uri="{FF2B5EF4-FFF2-40B4-BE49-F238E27FC236}">
                <a16:creationId xmlns:a16="http://schemas.microsoft.com/office/drawing/2014/main" id="{AD142A03-ABB7-422D-8A24-C30674F79F81}"/>
              </a:ext>
            </a:extLst>
          </p:cNvPr>
          <p:cNvSpPr txBox="1"/>
          <p:nvPr/>
        </p:nvSpPr>
        <p:spPr>
          <a:xfrm>
            <a:off x="3416497" y="4580016"/>
            <a:ext cx="1705876" cy="93134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下聚集十分明显</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中位数很小</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异常值集中在较大侧</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p:txBody>
      </p:sp>
      <p:sp>
        <p:nvSpPr>
          <p:cNvPr id="26" name="Synergistically utilize technically sound portals with frictionless chains. Dramatically customize…">
            <a:extLst>
              <a:ext uri="{FF2B5EF4-FFF2-40B4-BE49-F238E27FC236}">
                <a16:creationId xmlns:a16="http://schemas.microsoft.com/office/drawing/2014/main" id="{D4022F28-09C6-484E-9E5D-29B0B8651F3E}"/>
              </a:ext>
            </a:extLst>
          </p:cNvPr>
          <p:cNvSpPr txBox="1"/>
          <p:nvPr/>
        </p:nvSpPr>
        <p:spPr>
          <a:xfrm>
            <a:off x="5427075" y="4580016"/>
            <a:ext cx="1705877" cy="93134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下聚集十分明显</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中位数很小</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异常值集中在较大侧</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p:txBody>
      </p:sp>
      <p:sp>
        <p:nvSpPr>
          <p:cNvPr id="42" name="Synergistically utilize technically sound portals with frictionless chains. Dramatically customize…">
            <a:extLst>
              <a:ext uri="{FF2B5EF4-FFF2-40B4-BE49-F238E27FC236}">
                <a16:creationId xmlns:a16="http://schemas.microsoft.com/office/drawing/2014/main" id="{511054F1-5BBE-4E9D-89AD-F03294D1702B}"/>
              </a:ext>
            </a:extLst>
          </p:cNvPr>
          <p:cNvSpPr txBox="1"/>
          <p:nvPr/>
        </p:nvSpPr>
        <p:spPr>
          <a:xfrm>
            <a:off x="7375712" y="4556353"/>
            <a:ext cx="1835523" cy="93134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比较分散</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较接近正态分布</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较大侧分布零星异常值</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p:txBody>
      </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可视化探索分析</a:t>
            </a: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 </a:t>
            </a:r>
            <a:endParaRPr lang="zh-CN" altLang="en-US" sz="2400" spc="600" dirty="0">
              <a:solidFill>
                <a:schemeClr val="bg1"/>
              </a:solidFill>
              <a:latin typeface="华文中宋" panose="02010600040101010101" pitchFamily="2" charset="-122"/>
              <a:ea typeface="华文中宋" panose="02010600040101010101" pitchFamily="2" charset="-122"/>
              <a:cs typeface="+mn-ea"/>
              <a:sym typeface="+mn-lt"/>
            </a:endParaRPr>
          </a:p>
        </p:txBody>
      </p:sp>
      <p:cxnSp>
        <p:nvCxnSpPr>
          <p:cNvPr id="45" name="直接连接符 44">
            <a:extLst>
              <a:ext uri="{FF2B5EF4-FFF2-40B4-BE49-F238E27FC236}">
                <a16:creationId xmlns:a16="http://schemas.microsoft.com/office/drawing/2014/main" id="{00F6BC5E-389E-CB02-C3DE-26CDCC636384}"/>
              </a:ext>
            </a:extLst>
          </p:cNvPr>
          <p:cNvCxnSpPr>
            <a:cxnSpLocks/>
          </p:cNvCxnSpPr>
          <p:nvPr/>
        </p:nvCxnSpPr>
        <p:spPr>
          <a:xfrm>
            <a:off x="1787389" y="1381564"/>
            <a:ext cx="4630884" cy="0"/>
          </a:xfrm>
          <a:prstGeom prst="line">
            <a:avLst/>
          </a:prstGeom>
          <a:ln w="38100">
            <a:solidFill>
              <a:srgbClr val="6F2923"/>
            </a:solidFill>
          </a:ln>
          <a:effectLst/>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0FCABC34-456A-2C77-DD89-A73FE67CF76A}"/>
              </a:ext>
            </a:extLst>
          </p:cNvPr>
          <p:cNvSpPr txBox="1"/>
          <p:nvPr/>
        </p:nvSpPr>
        <p:spPr>
          <a:xfrm>
            <a:off x="3575910" y="965451"/>
            <a:ext cx="2700670" cy="400110"/>
          </a:xfrm>
          <a:prstGeom prst="rect">
            <a:avLst/>
          </a:prstGeom>
          <a:noFill/>
        </p:spPr>
        <p:txBody>
          <a:bodyPr wrap="square" rtlCol="0">
            <a:spAutoFit/>
          </a:bodyPr>
          <a:lstStyle/>
          <a:p>
            <a:r>
              <a:rPr lang="zh-CN" altLang="en-US" sz="2000" spc="300" dirty="0">
                <a:latin typeface="华文中宋" panose="02010600040101010101" pitchFamily="2" charset="-122"/>
                <a:ea typeface="华文中宋" panose="02010600040101010101" pitchFamily="2" charset="-122"/>
              </a:rPr>
              <a:t>箱线图</a:t>
            </a:r>
          </a:p>
        </p:txBody>
      </p:sp>
      <p:sp>
        <p:nvSpPr>
          <p:cNvPr id="47" name="Synergistically utilize technically sound portals with frictionless chains. Dramatically customize…">
            <a:extLst>
              <a:ext uri="{FF2B5EF4-FFF2-40B4-BE49-F238E27FC236}">
                <a16:creationId xmlns:a16="http://schemas.microsoft.com/office/drawing/2014/main" id="{27AC56CE-B6F4-4696-C1C6-70449965A78D}"/>
              </a:ext>
            </a:extLst>
          </p:cNvPr>
          <p:cNvSpPr txBox="1"/>
          <p:nvPr/>
        </p:nvSpPr>
        <p:spPr>
          <a:xfrm>
            <a:off x="9386289" y="4556353"/>
            <a:ext cx="1835522" cy="93134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略显分散</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rPr>
              <a:t>较大侧分布一定异常值</a:t>
            </a: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1400" kern="0" dirty="0">
              <a:solidFill>
                <a:schemeClr val="tx1">
                  <a:lumMod val="65000"/>
                  <a:lumOff val="35000"/>
                </a:schemeClr>
              </a:solidFill>
              <a:latin typeface="华文中宋" panose="02010600040101010101" pitchFamily="2" charset="-122"/>
              <a:ea typeface="华文中宋" panose="02010600040101010101" pitchFamily="2" charset="-122"/>
              <a:cs typeface="+mn-ea"/>
              <a:sym typeface="+mn-lt"/>
            </a:endParaRPr>
          </a:p>
        </p:txBody>
      </p:sp>
    </p:spTree>
    <p:custDataLst>
      <p:tags r:id="rId1"/>
    </p:custDataLst>
    <p:extLst>
      <p:ext uri="{BB962C8B-B14F-4D97-AF65-F5344CB8AC3E}">
        <p14:creationId xmlns:p14="http://schemas.microsoft.com/office/powerpoint/2010/main" val="310329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6" grpId="0" animBg="1"/>
      <p:bldP spid="42" grpId="0" animBg="1"/>
      <p:bldP spid="46" grpId="0"/>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4B7CBB6C-BC05-4115-9B51-5C360338AC09}"/>
              </a:ext>
            </a:extLst>
          </p:cNvPr>
          <p:cNvGrpSpPr/>
          <p:nvPr/>
        </p:nvGrpSpPr>
        <p:grpSpPr>
          <a:xfrm rot="5400000">
            <a:off x="955738" y="-169990"/>
            <a:ext cx="101370" cy="1330760"/>
            <a:chOff x="508216" y="2820579"/>
            <a:chExt cx="196770" cy="2583143"/>
          </a:xfrm>
          <a:solidFill>
            <a:srgbClr val="617767"/>
          </a:solidFill>
        </p:grpSpPr>
        <p:sp>
          <p:nvSpPr>
            <p:cNvPr id="17" name="椭圆 16">
              <a:extLst>
                <a:ext uri="{FF2B5EF4-FFF2-40B4-BE49-F238E27FC236}">
                  <a16:creationId xmlns:a16="http://schemas.microsoft.com/office/drawing/2014/main" id="{79D0A139-170D-45B6-B67D-A89692ABB0BF}"/>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8" name="直接连接符 17">
              <a:extLst>
                <a:ext uri="{FF2B5EF4-FFF2-40B4-BE49-F238E27FC236}">
                  <a16:creationId xmlns:a16="http://schemas.microsoft.com/office/drawing/2014/main" id="{A833A470-6331-4A8B-B8B9-FA2A2F288CB9}"/>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C2CCCE9-3B81-4882-8585-31F8A1692BEE}"/>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a:extLst>
                <a:ext uri="{FF2B5EF4-FFF2-40B4-BE49-F238E27FC236}">
                  <a16:creationId xmlns:a16="http://schemas.microsoft.com/office/drawing/2014/main" id="{FBC9550F-FF7E-4DF4-A962-BF3F106956C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E64054EA-BC58-4A3C-811F-DA5BB573A141}"/>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a:extLst>
              <a:ext uri="{FF2B5EF4-FFF2-40B4-BE49-F238E27FC236}">
                <a16:creationId xmlns:a16="http://schemas.microsoft.com/office/drawing/2014/main" id="{414E66FF-1999-64D7-3161-110B97B13E61}"/>
              </a:ext>
            </a:extLst>
          </p:cNvPr>
          <p:cNvGrpSpPr/>
          <p:nvPr/>
        </p:nvGrpSpPr>
        <p:grpSpPr>
          <a:xfrm rot="5400000">
            <a:off x="955738" y="-169990"/>
            <a:ext cx="101370" cy="1330760"/>
            <a:chOff x="508216" y="2820579"/>
            <a:chExt cx="196770" cy="2583143"/>
          </a:xfrm>
          <a:solidFill>
            <a:srgbClr val="617767"/>
          </a:solidFill>
        </p:grpSpPr>
        <p:sp>
          <p:nvSpPr>
            <p:cNvPr id="5" name="椭圆 4">
              <a:extLst>
                <a:ext uri="{FF2B5EF4-FFF2-40B4-BE49-F238E27FC236}">
                  <a16:creationId xmlns:a16="http://schemas.microsoft.com/office/drawing/2014/main" id="{3B0C6747-F630-C770-7098-286F9272C4B4}"/>
                </a:ext>
              </a:extLst>
            </p:cNvPr>
            <p:cNvSpPr/>
            <p:nvPr/>
          </p:nvSpPr>
          <p:spPr>
            <a:xfrm>
              <a:off x="508217" y="2820579"/>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a:extLst>
                <a:ext uri="{FF2B5EF4-FFF2-40B4-BE49-F238E27FC236}">
                  <a16:creationId xmlns:a16="http://schemas.microsoft.com/office/drawing/2014/main" id="{1C816884-8FE7-E15D-E803-1E21A4A04EF2}"/>
                </a:ext>
              </a:extLst>
            </p:cNvPr>
            <p:cNvCxnSpPr/>
            <p:nvPr/>
          </p:nvCxnSpPr>
          <p:spPr>
            <a:xfrm>
              <a:off x="606601" y="3222594"/>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D9AC28DB-95E5-4DCD-7038-E57851E92E1F}"/>
                </a:ext>
              </a:extLst>
            </p:cNvPr>
            <p:cNvSpPr/>
            <p:nvPr/>
          </p:nvSpPr>
          <p:spPr>
            <a:xfrm>
              <a:off x="508216" y="4013766"/>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7">
              <a:extLst>
                <a:ext uri="{FF2B5EF4-FFF2-40B4-BE49-F238E27FC236}">
                  <a16:creationId xmlns:a16="http://schemas.microsoft.com/office/drawing/2014/main" id="{6F11F586-7326-1FE5-B8EA-57D132E7B053}"/>
                </a:ext>
              </a:extLst>
            </p:cNvPr>
            <p:cNvCxnSpPr/>
            <p:nvPr/>
          </p:nvCxnSpPr>
          <p:spPr>
            <a:xfrm>
              <a:off x="606600" y="4415781"/>
              <a:ext cx="0" cy="585926"/>
            </a:xfrm>
            <a:prstGeom prst="line">
              <a:avLst/>
            </a:prstGeom>
            <a:grpFill/>
            <a:ln>
              <a:solidFill>
                <a:srgbClr val="617767"/>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DF633FB-76D9-592A-EB52-D7CE58C566ED}"/>
                </a:ext>
              </a:extLst>
            </p:cNvPr>
            <p:cNvSpPr/>
            <p:nvPr/>
          </p:nvSpPr>
          <p:spPr>
            <a:xfrm>
              <a:off x="508216" y="5206953"/>
              <a:ext cx="196769" cy="196769"/>
            </a:xfrm>
            <a:prstGeom prst="ellipse">
              <a:avLst/>
            </a:prstGeom>
            <a:grpFill/>
            <a:ln>
              <a:solidFill>
                <a:srgbClr val="617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î$1ïḍê">
            <a:extLst>
              <a:ext uri="{FF2B5EF4-FFF2-40B4-BE49-F238E27FC236}">
                <a16:creationId xmlns:a16="http://schemas.microsoft.com/office/drawing/2014/main" id="{C0678833-5941-5E5F-D3AA-DB08A47993F7}"/>
              </a:ext>
            </a:extLst>
          </p:cNvPr>
          <p:cNvSpPr/>
          <p:nvPr/>
        </p:nvSpPr>
        <p:spPr>
          <a:xfrm>
            <a:off x="140561" y="876477"/>
            <a:ext cx="3293657" cy="532109"/>
          </a:xfrm>
          <a:prstGeom prst="roundRect">
            <a:avLst>
              <a:gd name="adj" fmla="val 50000"/>
            </a:avLst>
          </a:prstGeom>
          <a:solidFill>
            <a:srgbClr val="6F2923"/>
          </a:solidFill>
          <a:ln>
            <a:noFill/>
          </a:ln>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spc="600" dirty="0">
                <a:solidFill>
                  <a:schemeClr val="bg1"/>
                </a:solidFill>
                <a:latin typeface="华文中宋" panose="02010600040101010101" pitchFamily="2" charset="-122"/>
                <a:ea typeface="华文中宋" panose="02010600040101010101" pitchFamily="2" charset="-122"/>
                <a:cs typeface="+mn-ea"/>
                <a:sym typeface="+mn-lt"/>
              </a:rPr>
              <a:t>可视化探索分析</a:t>
            </a:r>
            <a:r>
              <a:rPr lang="en-US" altLang="zh-CN" sz="2400" spc="600" dirty="0">
                <a:solidFill>
                  <a:schemeClr val="bg1"/>
                </a:solidFill>
                <a:latin typeface="华文中宋" panose="02010600040101010101" pitchFamily="2" charset="-122"/>
                <a:ea typeface="华文中宋" panose="02010600040101010101" pitchFamily="2" charset="-122"/>
                <a:cs typeface="+mn-ea"/>
                <a:sym typeface="+mn-lt"/>
              </a:rPr>
              <a:t> </a:t>
            </a:r>
            <a:endParaRPr lang="zh-CN" altLang="en-US" sz="2400" spc="600" dirty="0">
              <a:solidFill>
                <a:schemeClr val="bg1"/>
              </a:solidFill>
              <a:latin typeface="华文中宋" panose="02010600040101010101" pitchFamily="2" charset="-122"/>
              <a:ea typeface="华文中宋" panose="02010600040101010101" pitchFamily="2" charset="-122"/>
              <a:cs typeface="+mn-ea"/>
              <a:sym typeface="+mn-lt"/>
            </a:endParaRPr>
          </a:p>
        </p:txBody>
      </p:sp>
      <p:cxnSp>
        <p:nvCxnSpPr>
          <p:cNvPr id="45" name="直接连接符 44">
            <a:extLst>
              <a:ext uri="{FF2B5EF4-FFF2-40B4-BE49-F238E27FC236}">
                <a16:creationId xmlns:a16="http://schemas.microsoft.com/office/drawing/2014/main" id="{00F6BC5E-389E-CB02-C3DE-26CDCC636384}"/>
              </a:ext>
            </a:extLst>
          </p:cNvPr>
          <p:cNvCxnSpPr>
            <a:cxnSpLocks/>
          </p:cNvCxnSpPr>
          <p:nvPr/>
        </p:nvCxnSpPr>
        <p:spPr>
          <a:xfrm>
            <a:off x="1787389" y="1381564"/>
            <a:ext cx="4630884" cy="0"/>
          </a:xfrm>
          <a:prstGeom prst="line">
            <a:avLst/>
          </a:prstGeom>
          <a:ln w="38100">
            <a:solidFill>
              <a:srgbClr val="6F2923"/>
            </a:solidFill>
          </a:ln>
          <a:effectLst/>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0FCABC34-456A-2C77-DD89-A73FE67CF76A}"/>
              </a:ext>
            </a:extLst>
          </p:cNvPr>
          <p:cNvSpPr txBox="1"/>
          <p:nvPr/>
        </p:nvSpPr>
        <p:spPr>
          <a:xfrm>
            <a:off x="3575910" y="965451"/>
            <a:ext cx="2700670" cy="400110"/>
          </a:xfrm>
          <a:prstGeom prst="rect">
            <a:avLst/>
          </a:prstGeom>
          <a:noFill/>
        </p:spPr>
        <p:txBody>
          <a:bodyPr wrap="square" rtlCol="0">
            <a:spAutoFit/>
          </a:bodyPr>
          <a:lstStyle/>
          <a:p>
            <a:r>
              <a:rPr lang="zh-CN" altLang="en-US" sz="2000" spc="300" dirty="0">
                <a:latin typeface="华文中宋" panose="02010600040101010101" pitchFamily="2" charset="-122"/>
                <a:ea typeface="华文中宋" panose="02010600040101010101" pitchFamily="2" charset="-122"/>
              </a:rPr>
              <a:t>统计特征</a:t>
            </a:r>
          </a:p>
        </p:txBody>
      </p:sp>
      <p:pic>
        <p:nvPicPr>
          <p:cNvPr id="13" name="图片 12">
            <a:extLst>
              <a:ext uri="{FF2B5EF4-FFF2-40B4-BE49-F238E27FC236}">
                <a16:creationId xmlns:a16="http://schemas.microsoft.com/office/drawing/2014/main" id="{A8B2962E-9197-FBC5-4339-08E5BD9AED9A}"/>
              </a:ext>
            </a:extLst>
          </p:cNvPr>
          <p:cNvPicPr>
            <a:picLocks noChangeAspect="1"/>
          </p:cNvPicPr>
          <p:nvPr/>
        </p:nvPicPr>
        <p:blipFill rotWithShape="1">
          <a:blip r:embed="rId3"/>
          <a:srcRect r="2058" b="5042"/>
          <a:stretch/>
        </p:blipFill>
        <p:spPr>
          <a:xfrm>
            <a:off x="391727" y="2278248"/>
            <a:ext cx="11587822" cy="2414584"/>
          </a:xfrm>
          <a:prstGeom prst="rect">
            <a:avLst/>
          </a:prstGeom>
        </p:spPr>
      </p:pic>
      <p:sp>
        <p:nvSpPr>
          <p:cNvPr id="35" name="文本框 34">
            <a:extLst>
              <a:ext uri="{FF2B5EF4-FFF2-40B4-BE49-F238E27FC236}">
                <a16:creationId xmlns:a16="http://schemas.microsoft.com/office/drawing/2014/main" id="{F090B6E7-4887-B0EE-127C-9851FDF5A5AA}"/>
              </a:ext>
            </a:extLst>
          </p:cNvPr>
          <p:cNvSpPr txBox="1"/>
          <p:nvPr/>
        </p:nvSpPr>
        <p:spPr>
          <a:xfrm>
            <a:off x="4626452" y="4948518"/>
            <a:ext cx="2816941" cy="369332"/>
          </a:xfrm>
          <a:prstGeom prst="rect">
            <a:avLst/>
          </a:prstGeom>
          <a:noFill/>
        </p:spPr>
        <p:txBody>
          <a:bodyPr wrap="square" rtlCol="0">
            <a:spAutoFit/>
          </a:bodyPr>
          <a:lstStyle/>
          <a:p>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方差小，数据集中</a:t>
            </a:r>
          </a:p>
        </p:txBody>
      </p:sp>
      <p:cxnSp>
        <p:nvCxnSpPr>
          <p:cNvPr id="37" name="直接箭头连接符 36">
            <a:extLst>
              <a:ext uri="{FF2B5EF4-FFF2-40B4-BE49-F238E27FC236}">
                <a16:creationId xmlns:a16="http://schemas.microsoft.com/office/drawing/2014/main" id="{6E23E1FD-A4D2-8997-CB4F-3F16A74DAC91}"/>
              </a:ext>
            </a:extLst>
          </p:cNvPr>
          <p:cNvCxnSpPr>
            <a:cxnSpLocks/>
          </p:cNvCxnSpPr>
          <p:nvPr/>
        </p:nvCxnSpPr>
        <p:spPr>
          <a:xfrm flipH="1" flipV="1">
            <a:off x="4518212" y="4692832"/>
            <a:ext cx="221876" cy="255686"/>
          </a:xfrm>
          <a:prstGeom prst="straightConnector1">
            <a:avLst/>
          </a:prstGeom>
          <a:ln>
            <a:solidFill>
              <a:srgbClr val="6F292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C7EAACB-CD1D-D06A-DB2E-21056811EFEB}"/>
              </a:ext>
            </a:extLst>
          </p:cNvPr>
          <p:cNvCxnSpPr>
            <a:cxnSpLocks/>
          </p:cNvCxnSpPr>
          <p:nvPr/>
        </p:nvCxnSpPr>
        <p:spPr>
          <a:xfrm flipV="1">
            <a:off x="6528547" y="4746812"/>
            <a:ext cx="275665" cy="201706"/>
          </a:xfrm>
          <a:prstGeom prst="straightConnector1">
            <a:avLst/>
          </a:prstGeom>
          <a:ln>
            <a:solidFill>
              <a:srgbClr val="6F2923"/>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F4A08D47-3700-A71B-3689-FFA8E5E4879C}"/>
              </a:ext>
            </a:extLst>
          </p:cNvPr>
          <p:cNvSpPr txBox="1"/>
          <p:nvPr/>
        </p:nvSpPr>
        <p:spPr>
          <a:xfrm>
            <a:off x="8291603" y="4948518"/>
            <a:ext cx="2413748" cy="369332"/>
          </a:xfrm>
          <a:prstGeom prst="rect">
            <a:avLst/>
          </a:prstGeom>
          <a:noFill/>
        </p:spPr>
        <p:txBody>
          <a:bodyPr wrap="square" rtlCol="0">
            <a:spAutoFit/>
          </a:bodyPr>
          <a:lstStyle/>
          <a:p>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数据较分散</a:t>
            </a:r>
          </a:p>
        </p:txBody>
      </p:sp>
      <p:sp>
        <p:nvSpPr>
          <p:cNvPr id="58" name="文本框 57">
            <a:extLst>
              <a:ext uri="{FF2B5EF4-FFF2-40B4-BE49-F238E27FC236}">
                <a16:creationId xmlns:a16="http://schemas.microsoft.com/office/drawing/2014/main" id="{FF6A04D1-F7A5-079C-C041-5E73D52E8BD8}"/>
              </a:ext>
            </a:extLst>
          </p:cNvPr>
          <p:cNvSpPr txBox="1"/>
          <p:nvPr/>
        </p:nvSpPr>
        <p:spPr>
          <a:xfrm>
            <a:off x="1321282" y="4948518"/>
            <a:ext cx="2816941" cy="369332"/>
          </a:xfrm>
          <a:prstGeom prst="rect">
            <a:avLst/>
          </a:prstGeom>
          <a:noFill/>
        </p:spPr>
        <p:txBody>
          <a:bodyPr wrap="square" rtlCol="0">
            <a:spAutoFit/>
          </a:bodyPr>
          <a:lstStyle/>
          <a:p>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中位数与平均数很接近</a:t>
            </a:r>
          </a:p>
        </p:txBody>
      </p:sp>
    </p:spTree>
    <p:custDataLst>
      <p:tags r:id="rId1"/>
    </p:custDataLst>
    <p:extLst>
      <p:ext uri="{BB962C8B-B14F-4D97-AF65-F5344CB8AC3E}">
        <p14:creationId xmlns:p14="http://schemas.microsoft.com/office/powerpoint/2010/main" val="3678334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5" grpId="0"/>
      <p:bldP spid="57" grpId="0"/>
      <p:bldP spid="5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DIAGRAM" val="#210888;"/>
</p:tagLst>
</file>

<file path=ppt/tags/tag11.xml><?xml version="1.0" encoding="utf-8"?>
<p:tagLst xmlns:a="http://schemas.openxmlformats.org/drawingml/2006/main" xmlns:r="http://schemas.openxmlformats.org/officeDocument/2006/relationships" xmlns:p="http://schemas.openxmlformats.org/presentationml/2006/main">
  <p:tag name="ISLIDE.DIAGRAM" val="#210888;"/>
</p:tagLst>
</file>

<file path=ppt/tags/tag12.xml><?xml version="1.0" encoding="utf-8"?>
<p:tagLst xmlns:a="http://schemas.openxmlformats.org/drawingml/2006/main" xmlns:r="http://schemas.openxmlformats.org/officeDocument/2006/relationships" xmlns:p="http://schemas.openxmlformats.org/presentationml/2006/main">
  <p:tag name="ISLIDE.DIAGRAM" val="#210888;"/>
</p:tagLst>
</file>

<file path=ppt/tags/tag13.xml><?xml version="1.0" encoding="utf-8"?>
<p:tagLst xmlns:a="http://schemas.openxmlformats.org/drawingml/2006/main" xmlns:r="http://schemas.openxmlformats.org/officeDocument/2006/relationships" xmlns:p="http://schemas.openxmlformats.org/presentationml/2006/main">
  <p:tag name="ISLIDE.DIAGRAM" val="#210888;"/>
</p:tagLst>
</file>

<file path=ppt/tags/tag14.xml><?xml version="1.0" encoding="utf-8"?>
<p:tagLst xmlns:a="http://schemas.openxmlformats.org/drawingml/2006/main" xmlns:r="http://schemas.openxmlformats.org/officeDocument/2006/relationships" xmlns:p="http://schemas.openxmlformats.org/presentationml/2006/main">
  <p:tag name="ISLIDE.DIAGRAM" val="#210888;"/>
</p:tagLst>
</file>

<file path=ppt/tags/tag15.xml><?xml version="1.0" encoding="utf-8"?>
<p:tagLst xmlns:a="http://schemas.openxmlformats.org/drawingml/2006/main" xmlns:r="http://schemas.openxmlformats.org/officeDocument/2006/relationships" xmlns:p="http://schemas.openxmlformats.org/presentationml/2006/main">
  <p:tag name="ISLIDE.DIAGRAM" val="#210888;"/>
</p:tagLst>
</file>

<file path=ppt/tags/tag16.xml><?xml version="1.0" encoding="utf-8"?>
<p:tagLst xmlns:a="http://schemas.openxmlformats.org/drawingml/2006/main" xmlns:r="http://schemas.openxmlformats.org/officeDocument/2006/relationships" xmlns:p="http://schemas.openxmlformats.org/presentationml/2006/main">
  <p:tag name="ISLIDE.DIAGRAM" val="#210888;"/>
</p:tagLst>
</file>

<file path=ppt/tags/tag17.xml><?xml version="1.0" encoding="utf-8"?>
<p:tagLst xmlns:a="http://schemas.openxmlformats.org/drawingml/2006/main" xmlns:r="http://schemas.openxmlformats.org/officeDocument/2006/relationships" xmlns:p="http://schemas.openxmlformats.org/presentationml/2006/main">
  <p:tag name="ISLIDE.DIAGRAM" val="#210888;"/>
</p:tagLst>
</file>

<file path=ppt/tags/tag18.xml><?xml version="1.0" encoding="utf-8"?>
<p:tagLst xmlns:a="http://schemas.openxmlformats.org/drawingml/2006/main" xmlns:r="http://schemas.openxmlformats.org/officeDocument/2006/relationships" xmlns:p="http://schemas.openxmlformats.org/presentationml/2006/main">
  <p:tag name="ISLIDE.DIAGRAM" val="#210888;"/>
</p:tagLst>
</file>

<file path=ppt/tags/tag19.xml><?xml version="1.0" encoding="utf-8"?>
<p:tagLst xmlns:a="http://schemas.openxmlformats.org/drawingml/2006/main" xmlns:r="http://schemas.openxmlformats.org/officeDocument/2006/relationships" xmlns:p="http://schemas.openxmlformats.org/presentationml/2006/main">
  <p:tag name="ISLIDE.DIAGRAM" val="#210888;"/>
</p:tagLst>
</file>

<file path=ppt/tags/tag2.xml><?xml version="1.0" encoding="utf-8"?>
<p:tagLst xmlns:a="http://schemas.openxmlformats.org/drawingml/2006/main" xmlns:r="http://schemas.openxmlformats.org/officeDocument/2006/relationships" xmlns:p="http://schemas.openxmlformats.org/presentationml/2006/main">
  <p:tag name="ISLIDE.ICON" val="#113209;#139276;"/>
</p:tagLst>
</file>

<file path=ppt/tags/tag20.xml><?xml version="1.0" encoding="utf-8"?>
<p:tagLst xmlns:a="http://schemas.openxmlformats.org/drawingml/2006/main" xmlns:r="http://schemas.openxmlformats.org/officeDocument/2006/relationships" xmlns:p="http://schemas.openxmlformats.org/presentationml/2006/main">
  <p:tag name="ISLIDE.DIAGRAM" val="#210885;"/>
</p:tagLst>
</file>

<file path=ppt/tags/tag21.xml><?xml version="1.0" encoding="utf-8"?>
<p:tagLst xmlns:a="http://schemas.openxmlformats.org/drawingml/2006/main" xmlns:r="http://schemas.openxmlformats.org/officeDocument/2006/relationships" xmlns:p="http://schemas.openxmlformats.org/presentationml/2006/main">
  <p:tag name="ISLIDE.DIAGRAM" val="#210835;"/>
</p:tagLst>
</file>

<file path=ppt/tags/tag22.xml><?xml version="1.0" encoding="utf-8"?>
<p:tagLst xmlns:a="http://schemas.openxmlformats.org/drawingml/2006/main" xmlns:r="http://schemas.openxmlformats.org/officeDocument/2006/relationships" xmlns:p="http://schemas.openxmlformats.org/presentationml/2006/main">
  <p:tag name="ISLIDE.DIAGRAM" val="#210909;"/>
</p:tagLst>
</file>

<file path=ppt/tags/tag23.xml><?xml version="1.0" encoding="utf-8"?>
<p:tagLst xmlns:a="http://schemas.openxmlformats.org/drawingml/2006/main" xmlns:r="http://schemas.openxmlformats.org/officeDocument/2006/relationships" xmlns:p="http://schemas.openxmlformats.org/presentationml/2006/main">
  <p:tag name="ISLIDE.DIAGRAM" val="#210909;"/>
</p:tagLst>
</file>

<file path=ppt/tags/tag24.xml><?xml version="1.0" encoding="utf-8"?>
<p:tagLst xmlns:a="http://schemas.openxmlformats.org/drawingml/2006/main" xmlns:r="http://schemas.openxmlformats.org/officeDocument/2006/relationships" xmlns:p="http://schemas.openxmlformats.org/presentationml/2006/main">
  <p:tag name="ISLIDE.DIAGRAM" val="#210909;"/>
</p:tagLst>
</file>

<file path=ppt/tags/tag25.xml><?xml version="1.0" encoding="utf-8"?>
<p:tagLst xmlns:a="http://schemas.openxmlformats.org/drawingml/2006/main" xmlns:r="http://schemas.openxmlformats.org/officeDocument/2006/relationships" xmlns:p="http://schemas.openxmlformats.org/presentationml/2006/main">
  <p:tag name="ISLIDE.DIAGRAM" val="#210909;"/>
</p:tagLst>
</file>

<file path=ppt/tags/tag26.xml><?xml version="1.0" encoding="utf-8"?>
<p:tagLst xmlns:a="http://schemas.openxmlformats.org/drawingml/2006/main" xmlns:r="http://schemas.openxmlformats.org/officeDocument/2006/relationships" xmlns:p="http://schemas.openxmlformats.org/presentationml/2006/main">
  <p:tag name="ISLIDE.DIAGRAM" val="#210909;"/>
</p:tagLst>
</file>

<file path=ppt/tags/tag27.xml><?xml version="1.0" encoding="utf-8"?>
<p:tagLst xmlns:a="http://schemas.openxmlformats.org/drawingml/2006/main" xmlns:r="http://schemas.openxmlformats.org/officeDocument/2006/relationships" xmlns:p="http://schemas.openxmlformats.org/presentationml/2006/main">
  <p:tag name="ISLIDE.DIAGRAM" val="#210909;"/>
</p:tagLst>
</file>

<file path=ppt/tags/tag28.xml><?xml version="1.0" encoding="utf-8"?>
<p:tagLst xmlns:a="http://schemas.openxmlformats.org/drawingml/2006/main" xmlns:r="http://schemas.openxmlformats.org/officeDocument/2006/relationships" xmlns:p="http://schemas.openxmlformats.org/presentationml/2006/main">
  <p:tag name="ISLIDE.DIAGRAM" val="#207552;"/>
</p:tagLst>
</file>

<file path=ppt/tags/tag29.xml><?xml version="1.0" encoding="utf-8"?>
<p:tagLst xmlns:a="http://schemas.openxmlformats.org/drawingml/2006/main" xmlns:r="http://schemas.openxmlformats.org/officeDocument/2006/relationships" xmlns:p="http://schemas.openxmlformats.org/presentationml/2006/main">
  <p:tag name="ISLIDE.DIAGRAM" val="#474410;"/>
</p:tagLst>
</file>

<file path=ppt/tags/tag3.xml><?xml version="1.0" encoding="utf-8"?>
<p:tagLst xmlns:a="http://schemas.openxmlformats.org/drawingml/2006/main" xmlns:r="http://schemas.openxmlformats.org/officeDocument/2006/relationships" xmlns:p="http://schemas.openxmlformats.org/presentationml/2006/main">
  <p:tag name="ISLIDE.DIAGRAM" val="#211333;"/>
</p:tagLst>
</file>

<file path=ppt/tags/tag30.xml><?xml version="1.0" encoding="utf-8"?>
<p:tagLst xmlns:a="http://schemas.openxmlformats.org/drawingml/2006/main" xmlns:r="http://schemas.openxmlformats.org/officeDocument/2006/relationships" xmlns:p="http://schemas.openxmlformats.org/presentationml/2006/main">
  <p:tag name="ISLIDE.ICON" val="#113209;#139276;"/>
</p:tagLst>
</file>

<file path=ppt/tags/tag4.xml><?xml version="1.0" encoding="utf-8"?>
<p:tagLst xmlns:a="http://schemas.openxmlformats.org/drawingml/2006/main" xmlns:r="http://schemas.openxmlformats.org/officeDocument/2006/relationships" xmlns:p="http://schemas.openxmlformats.org/presentationml/2006/main">
  <p:tag name="ISLIDE.DIAGRAM" val="#210829;"/>
</p:tagLst>
</file>

<file path=ppt/tags/tag5.xml><?xml version="1.0" encoding="utf-8"?>
<p:tagLst xmlns:a="http://schemas.openxmlformats.org/drawingml/2006/main" xmlns:r="http://schemas.openxmlformats.org/officeDocument/2006/relationships" xmlns:p="http://schemas.openxmlformats.org/presentationml/2006/main">
  <p:tag name="ISLIDE.DIAGRAM" val="#210829;"/>
</p:tagLst>
</file>

<file path=ppt/tags/tag6.xml><?xml version="1.0" encoding="utf-8"?>
<p:tagLst xmlns:a="http://schemas.openxmlformats.org/drawingml/2006/main" xmlns:r="http://schemas.openxmlformats.org/officeDocument/2006/relationships" xmlns:p="http://schemas.openxmlformats.org/presentationml/2006/main">
  <p:tag name="ISLIDE.DIAGRAM" val="#210830;"/>
</p:tagLst>
</file>

<file path=ppt/tags/tag7.xml><?xml version="1.0" encoding="utf-8"?>
<p:tagLst xmlns:a="http://schemas.openxmlformats.org/drawingml/2006/main" xmlns:r="http://schemas.openxmlformats.org/officeDocument/2006/relationships" xmlns:p="http://schemas.openxmlformats.org/presentationml/2006/main">
  <p:tag name="ISLIDE.DIAGRAM" val="#210909;"/>
</p:tagLst>
</file>

<file path=ppt/tags/tag8.xml><?xml version="1.0" encoding="utf-8"?>
<p:tagLst xmlns:a="http://schemas.openxmlformats.org/drawingml/2006/main" xmlns:r="http://schemas.openxmlformats.org/officeDocument/2006/relationships" xmlns:p="http://schemas.openxmlformats.org/presentationml/2006/main">
  <p:tag name="ISLIDE.DIAGRAM" val="#210888;"/>
</p:tagLst>
</file>

<file path=ppt/tags/tag9.xml><?xml version="1.0" encoding="utf-8"?>
<p:tagLst xmlns:a="http://schemas.openxmlformats.org/drawingml/2006/main" xmlns:r="http://schemas.openxmlformats.org/officeDocument/2006/relationships" xmlns:p="http://schemas.openxmlformats.org/presentationml/2006/main">
  <p:tag name="ISLIDE.DIAGRAM" val="#210888;"/>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f3vlitma">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1819</TotalTime>
  <Words>1372</Words>
  <Application>Microsoft Office PowerPoint</Application>
  <PresentationFormat>宽屏</PresentationFormat>
  <Paragraphs>245</Paragraphs>
  <Slides>33</Slides>
  <Notes>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33</vt:i4>
      </vt:variant>
    </vt:vector>
  </HeadingPairs>
  <TitlesOfParts>
    <vt:vector size="41" baseType="lpstr">
      <vt:lpstr>Roboto Bold</vt:lpstr>
      <vt:lpstr>等线</vt:lpstr>
      <vt:lpstr>华文中宋</vt:lpstr>
      <vt:lpstr>微软雅黑</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简约欧美</dc:title>
  <dc:creator>第一PPT</dc:creator>
  <cp:keywords>www.1ppt.com</cp:keywords>
  <dc:description>www.1ppt.com</dc:description>
  <cp:lastModifiedBy>宋 美善</cp:lastModifiedBy>
  <cp:revision>245</cp:revision>
  <dcterms:created xsi:type="dcterms:W3CDTF">2019-03-29T12:25:33Z</dcterms:created>
  <dcterms:modified xsi:type="dcterms:W3CDTF">2022-11-11T15:52:36Z</dcterms:modified>
</cp:coreProperties>
</file>